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aleway SemiBold"/>
      <p:regular r:id="rId22"/>
      <p:bold r:id="rId23"/>
      <p:italic r:id="rId24"/>
      <p:boldItalic r:id="rId25"/>
    </p:embeddedFont>
    <p:embeddedFont>
      <p:font typeface="Raleway"/>
      <p:bold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Laura Acion"/>
  <p:cmAuthor clrIdx="1" id="1" initials="" lastIdx="1" name="Yo Yehudi"/>
  <p:cmAuthor clrIdx="2" id="2" initials="" lastIdx="2" name="Rowland Mosbergen"/>
  <p:cmAuthor clrIdx="3" id="3" initials="" lastIdx="1" name="Malvika Shara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0420B63-69D6-4913-9BD6-9CFA3061010A}">
  <a:tblStyle styleId="{B0420B63-69D6-4913-9BD6-9CFA3061010A}"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alewaySemiBold-regular.fntdata"/><Relationship Id="rId21" Type="http://schemas.openxmlformats.org/officeDocument/2006/relationships/slide" Target="slides/slide15.xml"/><Relationship Id="rId24" Type="http://schemas.openxmlformats.org/officeDocument/2006/relationships/font" Target="fonts/RalewaySemiBold-italic.fntdata"/><Relationship Id="rId23" Type="http://schemas.openxmlformats.org/officeDocument/2006/relationships/font" Target="fonts/RalewaySemiBo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Raleway-bold.fntdata"/><Relationship Id="rId25" Type="http://schemas.openxmlformats.org/officeDocument/2006/relationships/font" Target="fonts/RalewaySemiBold-boldItalic.fntdata"/><Relationship Id="rId27" Type="http://schemas.openxmlformats.org/officeDocument/2006/relationships/font" Target="fonts/Raleway-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1-02T15:04:38.670">
    <p:pos x="2420" y="1758"/>
    <p:text>how can I provide my most current picture to OLS?</p:text>
  </p:cm>
  <p:cm authorId="1" idx="1" dt="2023-11-02T15:04:38.670">
    <p:pos x="2420" y="1758"/>
    <p:text>link here? :grin: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1" dt="2023-10-30T20:34:05.262">
    <p:pos x="430" y="510"/>
    <p:text>I'm confused about this, maybe someone could clarify for me please? If we are supposed to be advisory - see this slide that says "rename committee to reflect advisory role" and next slide that says "Gov committee expressed to be involved in advisory capacity (2-4 hrs time commitment)" then why do we need a decision framework? I wouldn't think we would make decisions? I would have thought we would ensure each member of the advisory committee would have input initially, have time for discussion (if it is consequential enough) and the OLS directors would take that on board and they would then make their decision.</p:text>
  </p:cm>
  <p:cm authorId="3" idx="1" dt="2023-10-30T20:25:26.222">
    <p:pos x="430" y="510"/>
    <p:text>Hi Rowland, we discussed this in the meeting today. A recording will be shared ASAP. The decision framework is for the committee to make recommendations to the Board. Very much a process development for how a specific matter is discussion ensuring everyone's voice is heard, how that formulates a recommendation for board, how board responds and how transparency across all of these are maintained.</p:text>
  </p:cm>
  <p:cm authorId="2" idx="2" dt="2023-10-30T20:34:05.262">
    <p:pos x="430" y="510"/>
    <p:text>That makes sense. Cheers!</p:text>
  </p:cm>
</p:cmLst>
</file>

<file path=ppt/media/image1.png>
</file>

<file path=ppt/media/image12.png>
</file>

<file path=ppt/media/image16.png>
</file>

<file path=ppt/media/image18.png>
</file>

<file path=ppt/media/image19.png>
</file>

<file path=ppt/media/image20.png>
</file>

<file path=ppt/media/image22.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4.png>
</file>

<file path=ppt/media/image40.png>
</file>

<file path=ppt/media/image41.png>
</file>

<file path=ppt/media/image43.png>
</file>

<file path=ppt/media/image47.png>
</file>

<file path=ppt/media/image48.png>
</file>

<file path=ppt/media/image49.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8039bee1c4_1_0:notes"/>
          <p:cNvSpPr/>
          <p:nvPr>
            <p:ph idx="2" type="sldImg"/>
          </p:nvPr>
        </p:nvSpPr>
        <p:spPr>
          <a:xfrm>
            <a:off x="685800" y="857250"/>
            <a:ext cx="54864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g28039bee1c4_1_0:notes"/>
          <p:cNvSpPr txBox="1"/>
          <p:nvPr>
            <p:ph idx="1" type="body"/>
          </p:nvPr>
        </p:nvSpPr>
        <p:spPr>
          <a:xfrm>
            <a:off x="685800" y="3300413"/>
            <a:ext cx="5486400" cy="2700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g28039bee1c4_1_0:notes"/>
          <p:cNvSpPr txBox="1"/>
          <p:nvPr>
            <p:ph idx="12" type="sldNum"/>
          </p:nvPr>
        </p:nvSpPr>
        <p:spPr>
          <a:xfrm>
            <a:off x="3884613" y="6513910"/>
            <a:ext cx="2971800" cy="34409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949575330d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2949575330d_0_6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949575330d_0_647: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3" name="Google Shape;403;g2949575330d_0_647: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4" name="Google Shape;404;g2949575330d_0_647: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949575330d_0_664: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6" name="Google Shape;416;g2949575330d_0_664: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7" name="Google Shape;417;g2949575330d_0_664: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949575330d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949575330d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949575330d_0_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949575330d_0_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8039bee1c4_1_82:notes"/>
          <p:cNvSpPr/>
          <p:nvPr>
            <p:ph idx="2" type="sldImg"/>
          </p:nvPr>
        </p:nvSpPr>
        <p:spPr>
          <a:xfrm>
            <a:off x="685800" y="857250"/>
            <a:ext cx="54864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4" name="Google Shape;444;g28039bee1c4_1_82:notes"/>
          <p:cNvSpPr txBox="1"/>
          <p:nvPr>
            <p:ph idx="1" type="body"/>
          </p:nvPr>
        </p:nvSpPr>
        <p:spPr>
          <a:xfrm>
            <a:off x="685800" y="3300413"/>
            <a:ext cx="5486400" cy="2700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5" name="Google Shape;445;g28039bee1c4_1_82:notes"/>
          <p:cNvSpPr txBox="1"/>
          <p:nvPr>
            <p:ph idx="12" type="sldNum"/>
          </p:nvPr>
        </p:nvSpPr>
        <p:spPr>
          <a:xfrm>
            <a:off x="3884613" y="6513910"/>
            <a:ext cx="2971800" cy="34409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939c9fd48e_0_0: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g2939c9fd48e_0_0: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g2939c9fd48e_0_0: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8039bee1c4_1_17:notes"/>
          <p:cNvSpPr/>
          <p:nvPr>
            <p:ph idx="2" type="sldImg"/>
          </p:nvPr>
        </p:nvSpPr>
        <p:spPr>
          <a:xfrm>
            <a:off x="685800" y="857250"/>
            <a:ext cx="54864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g28039bee1c4_1_17:notes"/>
          <p:cNvSpPr txBox="1"/>
          <p:nvPr>
            <p:ph idx="1" type="body"/>
          </p:nvPr>
        </p:nvSpPr>
        <p:spPr>
          <a:xfrm>
            <a:off x="685800" y="3300413"/>
            <a:ext cx="5486400" cy="2700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g28039bee1c4_1_17:notes"/>
          <p:cNvSpPr txBox="1"/>
          <p:nvPr>
            <p:ph idx="12" type="sldNum"/>
          </p:nvPr>
        </p:nvSpPr>
        <p:spPr>
          <a:xfrm>
            <a:off x="3884613" y="6513910"/>
            <a:ext cx="2971800" cy="34409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949575330d_0_527: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2949575330d_0_527: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0" name="Google Shape;170;g2949575330d_0_527: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949575330d_0_586: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g2949575330d_0_586: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949575330d_0_586: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949575330d_0_457: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3" name="Google Shape;263;g2949575330d_0_457: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4" name="Google Shape;264;g2949575330d_0_457: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8039bee1c4_1_59:notes"/>
          <p:cNvSpPr/>
          <p:nvPr>
            <p:ph idx="2" type="sldImg"/>
          </p:nvPr>
        </p:nvSpPr>
        <p:spPr>
          <a:xfrm>
            <a:off x="685800" y="857250"/>
            <a:ext cx="5486400" cy="231457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8" name="Google Shape;318;g28039bee1c4_1_59:notes"/>
          <p:cNvSpPr txBox="1"/>
          <p:nvPr>
            <p:ph idx="1" type="body"/>
          </p:nvPr>
        </p:nvSpPr>
        <p:spPr>
          <a:xfrm>
            <a:off x="685800" y="3300413"/>
            <a:ext cx="5486400" cy="2700338"/>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9" name="Google Shape;319;g28039bee1c4_1_59:notes"/>
          <p:cNvSpPr txBox="1"/>
          <p:nvPr>
            <p:ph idx="12" type="sldNum"/>
          </p:nvPr>
        </p:nvSpPr>
        <p:spPr>
          <a:xfrm>
            <a:off x="3884613" y="6513910"/>
            <a:ext cx="2971800" cy="34409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949575330d_0_635: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0" name="Google Shape;330;g2949575330d_0_635: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2949575330d_0_635: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949575330d_0_681:notes"/>
          <p:cNvSpPr/>
          <p:nvPr>
            <p:ph idx="2" type="sldImg"/>
          </p:nvPr>
        </p:nvSpPr>
        <p:spPr>
          <a:xfrm>
            <a:off x="685800" y="857250"/>
            <a:ext cx="5486400" cy="23145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4" name="Google Shape;374;g2949575330d_0_681:notes"/>
          <p:cNvSpPr txBox="1"/>
          <p:nvPr>
            <p:ph idx="1" type="body"/>
          </p:nvPr>
        </p:nvSpPr>
        <p:spPr>
          <a:xfrm>
            <a:off x="685800" y="3300413"/>
            <a:ext cx="5486400" cy="27003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5" name="Google Shape;375;g2949575330d_0_681:notes"/>
          <p:cNvSpPr txBox="1"/>
          <p:nvPr>
            <p:ph idx="12" type="sldNum"/>
          </p:nvPr>
        </p:nvSpPr>
        <p:spPr>
          <a:xfrm>
            <a:off x="3884613" y="6513910"/>
            <a:ext cx="2971800" cy="3441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png"/><Relationship Id="rId4" Type="http://schemas.openxmlformats.org/officeDocument/2006/relationships/image" Target="../media/image2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9.png"/><Relationship Id="rId4" Type="http://schemas.openxmlformats.org/officeDocument/2006/relationships/image" Target="../media/image3.png"/><Relationship Id="rId5" Type="http://schemas.openxmlformats.org/officeDocument/2006/relationships/image" Target="../media/image16.png"/><Relationship Id="rId6"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12.png"/><Relationship Id="rId6"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 Id="rId6" Type="http://schemas.openxmlformats.org/officeDocument/2006/relationships/image" Target="../media/image1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est">
  <p:cSld name="DEFAULT">
    <p:bg>
      <p:bgPr>
        <a:solidFill>
          <a:schemeClr val="lt1"/>
        </a:solidFill>
      </p:bgPr>
    </p:bg>
    <p:spTree>
      <p:nvGrpSpPr>
        <p:cNvPr id="6" name="Shape 6"/>
        <p:cNvGrpSpPr/>
        <p:nvPr/>
      </p:nvGrpSpPr>
      <p:grpSpPr>
        <a:xfrm>
          <a:off x="0" y="0"/>
          <a:ext cx="0" cy="0"/>
          <a:chOff x="0" y="0"/>
          <a:chExt cx="0" cy="0"/>
        </a:xfrm>
      </p:grpSpPr>
      <p:pic>
        <p:nvPicPr>
          <p:cNvPr descr="preencoded.png" id="7" name="Google Shape;7;p2"/>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8" name="Google Shape;8;p2"/>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9" name="Google Shape;9;p2"/>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10" name="Google Shape;10;p2"/>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11" name="Google Shape;11;p2"/>
          <p:cNvPicPr preferRelativeResize="0"/>
          <p:nvPr/>
        </p:nvPicPr>
        <p:blipFill>
          <a:blip r:embed="rId4">
            <a:alphaModFix/>
          </a:blip>
          <a:stretch>
            <a:fillRect/>
          </a:stretch>
        </p:blipFill>
        <p:spPr>
          <a:xfrm>
            <a:off x="7505945" y="4446175"/>
            <a:ext cx="1359392" cy="398475"/>
          </a:xfrm>
          <a:prstGeom prst="rect">
            <a:avLst/>
          </a:prstGeom>
          <a:noFill/>
          <a:ln>
            <a:noFill/>
          </a:ln>
        </p:spPr>
      </p:pic>
      <p:pic>
        <p:nvPicPr>
          <p:cNvPr descr="preencoded.png" id="12" name="Google Shape;12;p2"/>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13" name="Google Shape;13;p2"/>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14" name="Google Shape;14;p2"/>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15" name="Google Shape;15;p2"/>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16" name="Google Shape;16;p2"/>
          <p:cNvPicPr preferRelativeResize="0"/>
          <p:nvPr/>
        </p:nvPicPr>
        <p:blipFill>
          <a:blip r:embed="rId4">
            <a:alphaModFix/>
          </a:blip>
          <a:stretch>
            <a:fillRect/>
          </a:stretch>
        </p:blipFill>
        <p:spPr>
          <a:xfrm>
            <a:off x="7505945" y="4446175"/>
            <a:ext cx="1359392" cy="398475"/>
          </a:xfrm>
          <a:prstGeom prst="rect">
            <a:avLst/>
          </a:prstGeom>
          <a:noFill/>
          <a:ln>
            <a:noFill/>
          </a:ln>
        </p:spPr>
      </p:pic>
      <p:sp>
        <p:nvSpPr>
          <p:cNvPr id="17" name="Google Shape;17;p2"/>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139D3D"/>
              </a:buClr>
              <a:buSzPts val="2300"/>
              <a:buFont typeface="Raleway"/>
              <a:buNone/>
              <a:defRPr sz="2300">
                <a:solidFill>
                  <a:srgbClr val="139D3D"/>
                </a:solidFill>
                <a:latin typeface="Raleway"/>
                <a:ea typeface="Raleway"/>
                <a:cs typeface="Raleway"/>
                <a:sym typeface="Ralew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 name="Google Shape;18;p2"/>
          <p:cNvSpPr txBox="1"/>
          <p:nvPr>
            <p:ph idx="1" type="body"/>
          </p:nvPr>
        </p:nvSpPr>
        <p:spPr>
          <a:xfrm>
            <a:off x="1406925" y="954200"/>
            <a:ext cx="60990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1pPr>
            <a:lvl2pPr indent="-317500" lvl="1" marL="914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indent="-317500" lvl="2" marL="1371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indent="-317500" lvl="3" marL="1828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indent="-317500" lvl="4" marL="22860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indent="-317500" lvl="5" marL="2743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indent="-317500" lvl="6" marL="3200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indent="-317500" lvl="7" marL="3657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indent="-317500" lvl="8" marL="4114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1">
  <p:cSld name="DEFAULT_3">
    <p:bg>
      <p:bgPr>
        <a:solidFill>
          <a:schemeClr val="lt1"/>
        </a:solidFill>
      </p:bgPr>
    </p:bg>
    <p:spTree>
      <p:nvGrpSpPr>
        <p:cNvPr id="19" name="Shape 19"/>
        <p:cNvGrpSpPr/>
        <p:nvPr/>
      </p:nvGrpSpPr>
      <p:grpSpPr>
        <a:xfrm>
          <a:off x="0" y="0"/>
          <a:ext cx="0" cy="0"/>
          <a:chOff x="0" y="0"/>
          <a:chExt cx="0" cy="0"/>
        </a:xfrm>
      </p:grpSpPr>
      <p:pic>
        <p:nvPicPr>
          <p:cNvPr descr="preencoded.png" id="20" name="Google Shape;20;p3"/>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21" name="Google Shape;21;p3"/>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22" name="Google Shape;22;p3"/>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23" name="Google Shape;23;p3"/>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24" name="Google Shape;24;p3"/>
          <p:cNvPicPr preferRelativeResize="0"/>
          <p:nvPr/>
        </p:nvPicPr>
        <p:blipFill>
          <a:blip r:embed="rId4">
            <a:alphaModFix/>
          </a:blip>
          <a:stretch>
            <a:fillRect/>
          </a:stretch>
        </p:blipFill>
        <p:spPr>
          <a:xfrm>
            <a:off x="7505945" y="4446175"/>
            <a:ext cx="1359392" cy="398475"/>
          </a:xfrm>
          <a:prstGeom prst="rect">
            <a:avLst/>
          </a:prstGeom>
          <a:noFill/>
          <a:ln>
            <a:noFill/>
          </a:ln>
        </p:spPr>
      </p:pic>
      <p:pic>
        <p:nvPicPr>
          <p:cNvPr descr="preencoded.png" id="25" name="Google Shape;25;p3"/>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26" name="Google Shape;26;p3"/>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27" name="Google Shape;27;p3"/>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28" name="Google Shape;28;p3"/>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29" name="Google Shape;29;p3"/>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30" name="Google Shape;30;p3"/>
          <p:cNvPicPr preferRelativeResize="0"/>
          <p:nvPr/>
        </p:nvPicPr>
        <p:blipFill>
          <a:blip r:embed="rId4">
            <a:alphaModFix/>
          </a:blip>
          <a:stretch>
            <a:fillRect/>
          </a:stretch>
        </p:blipFill>
        <p:spPr>
          <a:xfrm>
            <a:off x="7505945" y="4446175"/>
            <a:ext cx="1359392" cy="398475"/>
          </a:xfrm>
          <a:prstGeom prst="rect">
            <a:avLst/>
          </a:prstGeom>
          <a:noFill/>
          <a:ln>
            <a:noFill/>
          </a:ln>
        </p:spPr>
      </p:pic>
      <p:sp>
        <p:nvSpPr>
          <p:cNvPr id="31" name="Google Shape;31;p3"/>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139D3D"/>
              </a:buClr>
              <a:buSzPts val="2300"/>
              <a:buFont typeface="Raleway"/>
              <a:buNone/>
              <a:defRPr sz="2300">
                <a:solidFill>
                  <a:srgbClr val="139D3D"/>
                </a:solidFill>
                <a:latin typeface="Raleway"/>
                <a:ea typeface="Raleway"/>
                <a:cs typeface="Raleway"/>
                <a:sym typeface="Ralew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 name="Google Shape;32;p3"/>
          <p:cNvSpPr txBox="1"/>
          <p:nvPr>
            <p:ph idx="1" type="body"/>
          </p:nvPr>
        </p:nvSpPr>
        <p:spPr>
          <a:xfrm>
            <a:off x="1406925" y="954200"/>
            <a:ext cx="60990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1pPr>
            <a:lvl2pPr indent="-317500" lvl="1" marL="914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indent="-317500" lvl="2" marL="1371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indent="-317500" lvl="3" marL="1828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indent="-317500" lvl="4" marL="22860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indent="-317500" lvl="5" marL="2743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indent="-317500" lvl="6" marL="3200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indent="-317500" lvl="7" marL="3657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indent="-317500" lvl="8" marL="4114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in 2 column">
  <p:cSld name="DEFAULT_2">
    <p:bg>
      <p:bgPr>
        <a:solidFill>
          <a:schemeClr val="lt1"/>
        </a:solidFill>
      </p:bgPr>
    </p:bg>
    <p:spTree>
      <p:nvGrpSpPr>
        <p:cNvPr id="33" name="Shape 33"/>
        <p:cNvGrpSpPr/>
        <p:nvPr/>
      </p:nvGrpSpPr>
      <p:grpSpPr>
        <a:xfrm>
          <a:off x="0" y="0"/>
          <a:ext cx="0" cy="0"/>
          <a:chOff x="0" y="0"/>
          <a:chExt cx="0" cy="0"/>
        </a:xfrm>
      </p:grpSpPr>
      <p:pic>
        <p:nvPicPr>
          <p:cNvPr descr="preencoded.png" id="34" name="Google Shape;34;p4"/>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35" name="Google Shape;35;p4"/>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36" name="Google Shape;36;p4"/>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37" name="Google Shape;37;p4"/>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38" name="Google Shape;38;p4"/>
          <p:cNvPicPr preferRelativeResize="0"/>
          <p:nvPr/>
        </p:nvPicPr>
        <p:blipFill>
          <a:blip r:embed="rId4">
            <a:alphaModFix/>
          </a:blip>
          <a:stretch>
            <a:fillRect/>
          </a:stretch>
        </p:blipFill>
        <p:spPr>
          <a:xfrm>
            <a:off x="7505945" y="4446175"/>
            <a:ext cx="1359392" cy="398475"/>
          </a:xfrm>
          <a:prstGeom prst="rect">
            <a:avLst/>
          </a:prstGeom>
          <a:noFill/>
          <a:ln>
            <a:noFill/>
          </a:ln>
        </p:spPr>
      </p:pic>
      <p:pic>
        <p:nvPicPr>
          <p:cNvPr descr="preencoded.png" id="39" name="Google Shape;39;p4"/>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40" name="Google Shape;40;p4"/>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41" name="Google Shape;41;p4"/>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42" name="Google Shape;42;p4"/>
          <p:cNvPicPr preferRelativeResize="0"/>
          <p:nvPr/>
        </p:nvPicPr>
        <p:blipFill>
          <a:blip r:embed="rId5">
            <a:alphaModFix/>
          </a:blip>
          <a:stretch>
            <a:fillRect/>
          </a:stretch>
        </p:blipFill>
        <p:spPr>
          <a:xfrm>
            <a:off x="0" y="0"/>
            <a:ext cx="9144003" cy="5143501"/>
          </a:xfrm>
          <a:prstGeom prst="rect">
            <a:avLst/>
          </a:prstGeom>
          <a:noFill/>
          <a:ln>
            <a:noFill/>
          </a:ln>
        </p:spPr>
      </p:pic>
      <p:sp>
        <p:nvSpPr>
          <p:cNvPr id="43" name="Google Shape;43;p4"/>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139D3D"/>
              </a:buClr>
              <a:buSzPts val="2300"/>
              <a:buFont typeface="Raleway"/>
              <a:buNone/>
              <a:defRPr sz="2300">
                <a:solidFill>
                  <a:srgbClr val="139D3D"/>
                </a:solidFill>
                <a:latin typeface="Raleway"/>
                <a:ea typeface="Raleway"/>
                <a:cs typeface="Raleway"/>
                <a:sym typeface="Ralew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 name="Google Shape;44;p4"/>
          <p:cNvSpPr txBox="1"/>
          <p:nvPr>
            <p:ph idx="1" type="body"/>
          </p:nvPr>
        </p:nvSpPr>
        <p:spPr>
          <a:xfrm>
            <a:off x="1330725" y="954200"/>
            <a:ext cx="29046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1pPr>
            <a:lvl2pPr indent="-317500" lvl="1" marL="914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indent="-317500" lvl="2" marL="1371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indent="-317500" lvl="3" marL="1828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indent="-317500" lvl="4" marL="22860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indent="-317500" lvl="5" marL="2743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indent="-317500" lvl="6" marL="3200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indent="-317500" lvl="7" marL="3657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indent="-317500" lvl="8" marL="4114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p:txBody>
      </p:sp>
      <p:sp>
        <p:nvSpPr>
          <p:cNvPr id="45" name="Google Shape;45;p4"/>
          <p:cNvSpPr txBox="1"/>
          <p:nvPr>
            <p:ph idx="2" type="body"/>
          </p:nvPr>
        </p:nvSpPr>
        <p:spPr>
          <a:xfrm>
            <a:off x="4588975" y="954200"/>
            <a:ext cx="29046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1pPr>
            <a:lvl2pPr indent="-317500" lvl="1" marL="914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indent="-317500" lvl="2" marL="1371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indent="-317500" lvl="3" marL="1828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indent="-317500" lvl="4" marL="22860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indent="-317500" lvl="5" marL="27432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indent="-317500" lvl="6" marL="32004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indent="-317500" lvl="7" marL="36576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indent="-317500" lvl="8" marL="4114800" rtl="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_2_1">
    <p:spTree>
      <p:nvGrpSpPr>
        <p:cNvPr id="46" name="Shape 46"/>
        <p:cNvGrpSpPr/>
        <p:nvPr/>
      </p:nvGrpSpPr>
      <p:grpSpPr>
        <a:xfrm>
          <a:off x="0" y="0"/>
          <a:ext cx="0" cy="0"/>
          <a:chOff x="0" y="0"/>
          <a:chExt cx="0" cy="0"/>
        </a:xfrm>
      </p:grpSpPr>
      <p:pic>
        <p:nvPicPr>
          <p:cNvPr id="47" name="Google Shape;47;p5"/>
          <p:cNvPicPr preferRelativeResize="0"/>
          <p:nvPr/>
        </p:nvPicPr>
        <p:blipFill>
          <a:blip r:embed="rId2">
            <a:alphaModFix/>
          </a:blip>
          <a:stretch>
            <a:fillRect/>
          </a:stretch>
        </p:blipFill>
        <p:spPr>
          <a:xfrm>
            <a:off x="0" y="0"/>
            <a:ext cx="9144003" cy="5143501"/>
          </a:xfrm>
          <a:prstGeom prst="rect">
            <a:avLst/>
          </a:prstGeom>
          <a:noFill/>
          <a:ln>
            <a:noFill/>
          </a:ln>
        </p:spPr>
      </p:pic>
      <p:pic>
        <p:nvPicPr>
          <p:cNvPr id="48" name="Google Shape;48;p5"/>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descr="preencoded.png" id="49" name="Google Shape;49;p5"/>
          <p:cNvPicPr preferRelativeResize="0"/>
          <p:nvPr/>
        </p:nvPicPr>
        <p:blipFill rotWithShape="1">
          <a:blip r:embed="rId4">
            <a:alphaModFix/>
          </a:blip>
          <a:srcRect b="0" l="0" r="0" t="0"/>
          <a:stretch/>
        </p:blipFill>
        <p:spPr>
          <a:xfrm>
            <a:off x="0" y="2720800"/>
            <a:ext cx="4189374" cy="2422699"/>
          </a:xfrm>
          <a:prstGeom prst="rect">
            <a:avLst/>
          </a:prstGeom>
          <a:noFill/>
          <a:ln>
            <a:noFill/>
          </a:ln>
        </p:spPr>
      </p:pic>
      <p:sp>
        <p:nvSpPr>
          <p:cNvPr id="50" name="Google Shape;50;p5"/>
          <p:cNvSpPr txBox="1"/>
          <p:nvPr>
            <p:ph type="title"/>
          </p:nvPr>
        </p:nvSpPr>
        <p:spPr>
          <a:xfrm>
            <a:off x="252550" y="684925"/>
            <a:ext cx="3238500" cy="17913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200"/>
              <a:buFont typeface="Raleway"/>
              <a:buNone/>
              <a:defRPr sz="3200">
                <a:solidFill>
                  <a:schemeClr val="lt1"/>
                </a:solidFill>
                <a:latin typeface="Raleway"/>
                <a:ea typeface="Raleway"/>
                <a:cs typeface="Raleway"/>
                <a:sym typeface="Raleway"/>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51" name="Google Shape;51;p5"/>
          <p:cNvSpPr txBox="1"/>
          <p:nvPr>
            <p:ph idx="1" type="subTitle"/>
          </p:nvPr>
        </p:nvSpPr>
        <p:spPr>
          <a:xfrm>
            <a:off x="5024700" y="1251600"/>
            <a:ext cx="3372000" cy="2640300"/>
          </a:xfrm>
          <a:prstGeom prst="rect">
            <a:avLst/>
          </a:prstGeom>
          <a:noFill/>
          <a:ln>
            <a:noFill/>
          </a:ln>
        </p:spPr>
        <p:txBody>
          <a:bodyPr anchorCtr="0" anchor="t" bIns="91425" lIns="91425" spcFirstLastPara="1" rIns="91425" wrap="square" tIns="91425">
            <a:noAutofit/>
          </a:bodyPr>
          <a:lstStyle>
            <a:lvl1pPr indent="-203200" lvl="0" marL="0" marR="0" rtl="0" algn="l">
              <a:lnSpc>
                <a:spcPct val="100000"/>
              </a:lnSpc>
              <a:spcBef>
                <a:spcPts val="0"/>
              </a:spcBef>
              <a:spcAft>
                <a:spcPts val="0"/>
              </a:spcAft>
              <a:buClr>
                <a:srgbClr val="139D3D"/>
              </a:buClr>
              <a:buSzPts val="3200"/>
              <a:buFont typeface="Raleway"/>
              <a:buNone/>
              <a:defRPr sz="3200">
                <a:solidFill>
                  <a:srgbClr val="139D3D"/>
                </a:solidFill>
                <a:latin typeface="Raleway"/>
                <a:ea typeface="Raleway"/>
                <a:cs typeface="Raleway"/>
                <a:sym typeface="Raleway"/>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p:cSld name="DEFAULT_1">
    <p:bg>
      <p:bgPr>
        <a:solidFill>
          <a:schemeClr val="lt1"/>
        </a:solidFill>
      </p:bgPr>
    </p:bg>
    <p:spTree>
      <p:nvGrpSpPr>
        <p:cNvPr id="52" name="Shape 52"/>
        <p:cNvGrpSpPr/>
        <p:nvPr/>
      </p:nvGrpSpPr>
      <p:grpSpPr>
        <a:xfrm>
          <a:off x="0" y="0"/>
          <a:ext cx="0" cy="0"/>
          <a:chOff x="0" y="0"/>
          <a:chExt cx="0" cy="0"/>
        </a:xfrm>
      </p:grpSpPr>
      <p:pic>
        <p:nvPicPr>
          <p:cNvPr descr="preencoded.png" id="53" name="Google Shape;53;p6"/>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54" name="Google Shape;54;p6"/>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55" name="Google Shape;55;p6"/>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56" name="Google Shape;56;p6"/>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57" name="Google Shape;57;p6"/>
          <p:cNvPicPr preferRelativeResize="0"/>
          <p:nvPr/>
        </p:nvPicPr>
        <p:blipFill>
          <a:blip r:embed="rId4">
            <a:alphaModFix/>
          </a:blip>
          <a:stretch>
            <a:fillRect/>
          </a:stretch>
        </p:blipFill>
        <p:spPr>
          <a:xfrm>
            <a:off x="7505945" y="4446175"/>
            <a:ext cx="1359392" cy="398475"/>
          </a:xfrm>
          <a:prstGeom prst="rect">
            <a:avLst/>
          </a:prstGeom>
          <a:noFill/>
          <a:ln>
            <a:noFill/>
          </a:ln>
        </p:spPr>
      </p:pic>
      <p:pic>
        <p:nvPicPr>
          <p:cNvPr descr="preencoded.png" id="58" name="Google Shape;58;p6"/>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59" name="Google Shape;59;p6"/>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60" name="Google Shape;60;p6"/>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61" name="Google Shape;61;p6"/>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62" name="Google Shape;62;p6"/>
          <p:cNvPicPr preferRelativeResize="0"/>
          <p:nvPr/>
        </p:nvPicPr>
        <p:blipFill>
          <a:blip r:embed="rId6">
            <a:alphaModFix/>
          </a:blip>
          <a:stretch>
            <a:fillRect/>
          </a:stretch>
        </p:blipFill>
        <p:spPr>
          <a:xfrm>
            <a:off x="0" y="0"/>
            <a:ext cx="9144003" cy="5143501"/>
          </a:xfrm>
          <a:prstGeom prst="rect">
            <a:avLst/>
          </a:prstGeom>
          <a:noFill/>
          <a:ln>
            <a:noFill/>
          </a:ln>
        </p:spPr>
      </p:pic>
      <p:pic>
        <p:nvPicPr>
          <p:cNvPr id="63" name="Google Shape;63;p6"/>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64" name="Google Shape;64;p6"/>
          <p:cNvPicPr preferRelativeResize="0"/>
          <p:nvPr/>
        </p:nvPicPr>
        <p:blipFill>
          <a:blip r:embed="rId4">
            <a:alphaModFix/>
          </a:blip>
          <a:stretch>
            <a:fillRect/>
          </a:stretch>
        </p:blipFill>
        <p:spPr>
          <a:xfrm>
            <a:off x="7505945" y="4446175"/>
            <a:ext cx="1359392" cy="398475"/>
          </a:xfrm>
          <a:prstGeom prst="rect">
            <a:avLst/>
          </a:prstGeom>
          <a:noFill/>
          <a:ln>
            <a:noFill/>
          </a:ln>
        </p:spPr>
      </p:pic>
      <p:sp>
        <p:nvSpPr>
          <p:cNvPr id="65" name="Google Shape;65;p6"/>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139D3D"/>
              </a:buClr>
              <a:buSzPts val="2300"/>
              <a:buFont typeface="Raleway"/>
              <a:buNone/>
              <a:defRPr sz="2300">
                <a:solidFill>
                  <a:srgbClr val="139D3D"/>
                </a:solidFill>
                <a:latin typeface="Raleway"/>
                <a:ea typeface="Raleway"/>
                <a:cs typeface="Raleway"/>
                <a:sym typeface="Raleway"/>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6"/>
          <p:cNvSpPr txBox="1"/>
          <p:nvPr>
            <p:ph idx="1" type="body"/>
          </p:nvPr>
        </p:nvSpPr>
        <p:spPr>
          <a:xfrm>
            <a:off x="1406925" y="954200"/>
            <a:ext cx="6099000" cy="38904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1pPr>
            <a:lvl2pPr indent="-317500" lvl="1" marL="9144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2pPr>
            <a:lvl3pPr indent="-317500" lvl="2" marL="13716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3pPr>
            <a:lvl4pPr indent="-317500" lvl="3" marL="18288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4pPr>
            <a:lvl5pPr indent="-317500" lvl="4" marL="22860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5pPr>
            <a:lvl6pPr indent="-317500" lvl="5" marL="27432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6pPr>
            <a:lvl7pPr indent="-317500" lvl="6" marL="32004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7pPr>
            <a:lvl8pPr indent="-317500" lvl="7" marL="36576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8pPr>
            <a:lvl9pPr indent="-317500" lvl="8" marL="4114800">
              <a:spcBef>
                <a:spcPts val="0"/>
              </a:spcBef>
              <a:spcAft>
                <a:spcPts val="0"/>
              </a:spcAft>
              <a:buClr>
                <a:schemeClr val="dk2"/>
              </a:buClr>
              <a:buSzPts val="1400"/>
              <a:buFont typeface="Raleway"/>
              <a:buChar char="■"/>
              <a:defRPr>
                <a:solidFill>
                  <a:schemeClr val="dk2"/>
                </a:solidFill>
                <a:latin typeface="Raleway"/>
                <a:ea typeface="Raleway"/>
                <a:cs typeface="Raleway"/>
                <a:sym typeface="Raleway"/>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UE">
  <p:cSld name="CUSTOM_3">
    <p:bg>
      <p:bgPr>
        <a:solidFill>
          <a:srgbClr val="020887"/>
        </a:solidFill>
      </p:bgPr>
    </p:bg>
    <p:spTree>
      <p:nvGrpSpPr>
        <p:cNvPr id="67" name="Shape 67"/>
        <p:cNvGrpSpPr/>
        <p:nvPr/>
      </p:nvGrpSpPr>
      <p:grpSpPr>
        <a:xfrm>
          <a:off x="0" y="0"/>
          <a:ext cx="0" cy="0"/>
          <a:chOff x="0" y="0"/>
          <a:chExt cx="0" cy="0"/>
        </a:xfrm>
      </p:grpSpPr>
      <p:pic>
        <p:nvPicPr>
          <p:cNvPr descr="preencoded.png" id="68" name="Google Shape;68;p7"/>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69" name="Google Shape;69;p7"/>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70" name="Google Shape;70;p7"/>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71" name="Google Shape;71;p7"/>
          <p:cNvPicPr preferRelativeResize="0"/>
          <p:nvPr/>
        </p:nvPicPr>
        <p:blipFill>
          <a:blip r:embed="rId3">
            <a:alphaModFix/>
          </a:blip>
          <a:stretch>
            <a:fillRect/>
          </a:stretch>
        </p:blipFill>
        <p:spPr>
          <a:xfrm>
            <a:off x="8" y="0"/>
            <a:ext cx="8178483" cy="5143499"/>
          </a:xfrm>
          <a:prstGeom prst="rect">
            <a:avLst/>
          </a:prstGeom>
          <a:noFill/>
          <a:ln>
            <a:noFill/>
          </a:ln>
        </p:spPr>
      </p:pic>
      <p:pic>
        <p:nvPicPr>
          <p:cNvPr id="72" name="Google Shape;72;p7"/>
          <p:cNvPicPr preferRelativeResize="0"/>
          <p:nvPr/>
        </p:nvPicPr>
        <p:blipFill>
          <a:blip r:embed="rId4">
            <a:alphaModFix/>
          </a:blip>
          <a:stretch>
            <a:fillRect/>
          </a:stretch>
        </p:blipFill>
        <p:spPr>
          <a:xfrm>
            <a:off x="252550" y="305700"/>
            <a:ext cx="352100" cy="320075"/>
          </a:xfrm>
          <a:prstGeom prst="rect">
            <a:avLst/>
          </a:prstGeom>
          <a:noFill/>
          <a:ln>
            <a:noFill/>
          </a:ln>
        </p:spPr>
      </p:pic>
      <p:pic>
        <p:nvPicPr>
          <p:cNvPr id="73" name="Google Shape;73;p7"/>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74" name="Google Shape;74;p7"/>
          <p:cNvPicPr preferRelativeResize="0"/>
          <p:nvPr/>
        </p:nvPicPr>
        <p:blipFill>
          <a:blip r:embed="rId6">
            <a:alphaModFix/>
          </a:blip>
          <a:stretch>
            <a:fillRect/>
          </a:stretch>
        </p:blipFill>
        <p:spPr>
          <a:xfrm>
            <a:off x="7505945" y="4446175"/>
            <a:ext cx="1359392" cy="398475"/>
          </a:xfrm>
          <a:prstGeom prst="rect">
            <a:avLst/>
          </a:prstGeom>
          <a:noFill/>
          <a:ln>
            <a:noFill/>
          </a:ln>
        </p:spPr>
      </p:pic>
      <p:sp>
        <p:nvSpPr>
          <p:cNvPr id="75" name="Google Shape;75;p7"/>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300"/>
              <a:buFont typeface="Raleway"/>
              <a:buNone/>
              <a:defRPr sz="2300">
                <a:solidFill>
                  <a:schemeClr val="lt1"/>
                </a:solidFill>
                <a:latin typeface="Raleway"/>
                <a:ea typeface="Raleway"/>
                <a:cs typeface="Raleway"/>
                <a:sym typeface="Ralew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6" name="Google Shape;76;p7"/>
          <p:cNvSpPr txBox="1"/>
          <p:nvPr>
            <p:ph idx="1" type="body"/>
          </p:nvPr>
        </p:nvSpPr>
        <p:spPr>
          <a:xfrm>
            <a:off x="1406925" y="954200"/>
            <a:ext cx="60990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indent="-317500" lvl="1" marL="9144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indent="-317500" lvl="2" marL="13716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indent="-317500" lvl="3" marL="18288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indent="-317500" lvl="4" marL="22860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indent="-317500" lvl="5" marL="27432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indent="-317500" lvl="6" marL="32004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indent="-317500" lvl="7" marL="36576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indent="-317500" lvl="8" marL="41148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EEN">
  <p:cSld name="CUSTOM_1_1">
    <p:bg>
      <p:bgPr>
        <a:solidFill>
          <a:srgbClr val="139D3D"/>
        </a:solidFill>
      </p:bgPr>
    </p:bg>
    <p:spTree>
      <p:nvGrpSpPr>
        <p:cNvPr id="77" name="Shape 77"/>
        <p:cNvGrpSpPr/>
        <p:nvPr/>
      </p:nvGrpSpPr>
      <p:grpSpPr>
        <a:xfrm>
          <a:off x="0" y="0"/>
          <a:ext cx="0" cy="0"/>
          <a:chOff x="0" y="0"/>
          <a:chExt cx="0" cy="0"/>
        </a:xfrm>
      </p:grpSpPr>
      <p:pic>
        <p:nvPicPr>
          <p:cNvPr descr="preencoded.png" id="78" name="Google Shape;78;p8"/>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79" name="Google Shape;79;p8"/>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80" name="Google Shape;80;p8"/>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81" name="Google Shape;81;p8"/>
          <p:cNvPicPr preferRelativeResize="0"/>
          <p:nvPr/>
        </p:nvPicPr>
        <p:blipFill>
          <a:blip r:embed="rId3">
            <a:alphaModFix/>
          </a:blip>
          <a:stretch>
            <a:fillRect/>
          </a:stretch>
        </p:blipFill>
        <p:spPr>
          <a:xfrm>
            <a:off x="0" y="204975"/>
            <a:ext cx="7692636" cy="4838700"/>
          </a:xfrm>
          <a:prstGeom prst="rect">
            <a:avLst/>
          </a:prstGeom>
          <a:noFill/>
          <a:ln>
            <a:noFill/>
          </a:ln>
        </p:spPr>
      </p:pic>
      <p:pic>
        <p:nvPicPr>
          <p:cNvPr id="82" name="Google Shape;82;p8"/>
          <p:cNvPicPr preferRelativeResize="0"/>
          <p:nvPr/>
        </p:nvPicPr>
        <p:blipFill>
          <a:blip r:embed="rId4">
            <a:alphaModFix/>
          </a:blip>
          <a:stretch>
            <a:fillRect/>
          </a:stretch>
        </p:blipFill>
        <p:spPr>
          <a:xfrm>
            <a:off x="252550" y="305700"/>
            <a:ext cx="352100" cy="320075"/>
          </a:xfrm>
          <a:prstGeom prst="rect">
            <a:avLst/>
          </a:prstGeom>
          <a:noFill/>
          <a:ln>
            <a:noFill/>
          </a:ln>
        </p:spPr>
      </p:pic>
      <p:pic>
        <p:nvPicPr>
          <p:cNvPr id="83" name="Google Shape;83;p8"/>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84" name="Google Shape;84;p8"/>
          <p:cNvPicPr preferRelativeResize="0"/>
          <p:nvPr/>
        </p:nvPicPr>
        <p:blipFill>
          <a:blip r:embed="rId6">
            <a:alphaModFix/>
          </a:blip>
          <a:stretch>
            <a:fillRect/>
          </a:stretch>
        </p:blipFill>
        <p:spPr>
          <a:xfrm>
            <a:off x="7505945" y="4446175"/>
            <a:ext cx="1359392" cy="398475"/>
          </a:xfrm>
          <a:prstGeom prst="rect">
            <a:avLst/>
          </a:prstGeom>
          <a:noFill/>
          <a:ln>
            <a:noFill/>
          </a:ln>
        </p:spPr>
      </p:pic>
      <p:sp>
        <p:nvSpPr>
          <p:cNvPr id="85" name="Google Shape;85;p8"/>
          <p:cNvSpPr txBox="1"/>
          <p:nvPr>
            <p:ph type="title"/>
          </p:nvPr>
        </p:nvSpPr>
        <p:spPr>
          <a:xfrm>
            <a:off x="1406925" y="202350"/>
            <a:ext cx="6099000" cy="526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300"/>
              <a:buFont typeface="Raleway"/>
              <a:buNone/>
              <a:defRPr sz="2300">
                <a:solidFill>
                  <a:schemeClr val="lt1"/>
                </a:solidFill>
                <a:latin typeface="Raleway"/>
                <a:ea typeface="Raleway"/>
                <a:cs typeface="Raleway"/>
                <a:sym typeface="Ralew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6" name="Google Shape;86;p8"/>
          <p:cNvSpPr txBox="1"/>
          <p:nvPr>
            <p:ph idx="1" type="body"/>
          </p:nvPr>
        </p:nvSpPr>
        <p:spPr>
          <a:xfrm>
            <a:off x="1406925" y="954200"/>
            <a:ext cx="6099000" cy="3890400"/>
          </a:xfrm>
          <a:prstGeom prst="rect">
            <a:avLst/>
          </a:prstGeom>
          <a:noFill/>
          <a:ln>
            <a:noFill/>
          </a:ln>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indent="-317500" lvl="1" marL="9144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indent="-317500" lvl="2" marL="13716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indent="-317500" lvl="3" marL="18288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indent="-317500" lvl="4" marL="22860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indent="-317500" lvl="5" marL="27432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indent="-317500" lvl="6" marL="32004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indent="-317500" lvl="7" marL="36576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indent="-317500" lvl="8" marL="4114800" rtl="0">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1">
  <p:cSld name="DEFAULT_4">
    <p:bg>
      <p:bgPr>
        <a:solidFill>
          <a:schemeClr val="lt1"/>
        </a:solidFill>
      </p:bgPr>
    </p:bg>
    <p:spTree>
      <p:nvGrpSpPr>
        <p:cNvPr id="87" name="Shape 87"/>
        <p:cNvGrpSpPr/>
        <p:nvPr/>
      </p:nvGrpSpPr>
      <p:grpSpPr>
        <a:xfrm>
          <a:off x="0" y="0"/>
          <a:ext cx="0" cy="0"/>
          <a:chOff x="0" y="0"/>
          <a:chExt cx="0" cy="0"/>
        </a:xfrm>
      </p:grpSpPr>
      <p:pic>
        <p:nvPicPr>
          <p:cNvPr descr="preencoded.png" id="88" name="Google Shape;88;p9"/>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89" name="Google Shape;89;p9"/>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90" name="Google Shape;90;p9"/>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91" name="Google Shape;91;p9"/>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92" name="Google Shape;92;p9"/>
          <p:cNvPicPr preferRelativeResize="0"/>
          <p:nvPr/>
        </p:nvPicPr>
        <p:blipFill>
          <a:blip r:embed="rId4">
            <a:alphaModFix/>
          </a:blip>
          <a:stretch>
            <a:fillRect/>
          </a:stretch>
        </p:blipFill>
        <p:spPr>
          <a:xfrm>
            <a:off x="7505945" y="4446175"/>
            <a:ext cx="1359392" cy="398475"/>
          </a:xfrm>
          <a:prstGeom prst="rect">
            <a:avLst/>
          </a:prstGeom>
          <a:noFill/>
          <a:ln>
            <a:noFill/>
          </a:ln>
        </p:spPr>
      </p:pic>
      <p:pic>
        <p:nvPicPr>
          <p:cNvPr descr="preencoded.png" id="93" name="Google Shape;93;p9"/>
          <p:cNvPicPr preferRelativeResize="0"/>
          <p:nvPr/>
        </p:nvPicPr>
        <p:blipFill rotWithShape="1">
          <a:blip r:embed="rId2">
            <a:alphaModFix/>
          </a:blip>
          <a:srcRect b="0" l="0" r="0" t="0"/>
          <a:stretch/>
        </p:blipFill>
        <p:spPr>
          <a:xfrm>
            <a:off x="11279981" y="6672263"/>
            <a:ext cx="1978819" cy="585788"/>
          </a:xfrm>
          <a:prstGeom prst="rect">
            <a:avLst/>
          </a:prstGeom>
          <a:noFill/>
          <a:ln>
            <a:noFill/>
          </a:ln>
        </p:spPr>
      </p:pic>
      <p:sp>
        <p:nvSpPr>
          <p:cNvPr id="94" name="Google Shape;94;p9"/>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95" name="Google Shape;95;p9"/>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96" name="Google Shape;96;p9"/>
          <p:cNvPicPr preferRelativeResize="0"/>
          <p:nvPr/>
        </p:nvPicPr>
        <p:blipFill>
          <a:blip r:embed="rId5">
            <a:alphaModFix/>
          </a:blip>
          <a:stretch>
            <a:fillRect/>
          </a:stretch>
        </p:blipFill>
        <p:spPr>
          <a:xfrm>
            <a:off x="0" y="0"/>
            <a:ext cx="9144003" cy="5143501"/>
          </a:xfrm>
          <a:prstGeom prst="rect">
            <a:avLst/>
          </a:prstGeom>
          <a:noFill/>
          <a:ln>
            <a:noFill/>
          </a:ln>
        </p:spPr>
      </p:pic>
      <p:pic>
        <p:nvPicPr>
          <p:cNvPr id="97" name="Google Shape;97;p9"/>
          <p:cNvPicPr preferRelativeResize="0"/>
          <p:nvPr/>
        </p:nvPicPr>
        <p:blipFill>
          <a:blip r:embed="rId6">
            <a:alphaModFix/>
          </a:blip>
          <a:stretch>
            <a:fillRect/>
          </a:stretch>
        </p:blipFill>
        <p:spPr>
          <a:xfrm>
            <a:off x="0" y="0"/>
            <a:ext cx="9144003" cy="5143501"/>
          </a:xfrm>
          <a:prstGeom prst="rect">
            <a:avLst/>
          </a:prstGeom>
          <a:noFill/>
          <a:ln>
            <a:noFill/>
          </a:ln>
        </p:spPr>
      </p:pic>
      <p:pic>
        <p:nvPicPr>
          <p:cNvPr id="98" name="Google Shape;98;p9"/>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99" name="Google Shape;99;p9"/>
          <p:cNvPicPr preferRelativeResize="0"/>
          <p:nvPr/>
        </p:nvPicPr>
        <p:blipFill>
          <a:blip r:embed="rId4">
            <a:alphaModFix/>
          </a:blip>
          <a:stretch>
            <a:fillRect/>
          </a:stretch>
        </p:blipFill>
        <p:spPr>
          <a:xfrm>
            <a:off x="7505945" y="4446175"/>
            <a:ext cx="1359392" cy="39847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27.png"/><Relationship Id="rId4" Type="http://schemas.openxmlformats.org/officeDocument/2006/relationships/image" Target="../media/image22.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zenodo.org/records/8349155"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hyperlink" Target="https://miro.com/app/board/uXjVMo-DiLc=/" TargetMode="External"/><Relationship Id="rId6" Type="http://schemas.openxmlformats.org/officeDocument/2006/relationships/image" Target="../media/image4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comments" Target="../comments/comment2.xml"/><Relationship Id="rId4" Type="http://schemas.openxmlformats.org/officeDocument/2006/relationships/image" Target="../media/image4.png"/><Relationship Id="rId5" Type="http://schemas.openxmlformats.org/officeDocument/2006/relationships/image" Target="../media/image19.png"/><Relationship Id="rId6"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0" Type="http://schemas.openxmlformats.org/officeDocument/2006/relationships/hyperlink" Target="https://docs.google.com/document/d/10AhIF4nSzP3l9p6NCCv8UhUf8ta_1HoaPAPVJgbMBeE/edit?usp=sharing" TargetMode="External"/><Relationship Id="rId11" Type="http://schemas.openxmlformats.org/officeDocument/2006/relationships/hyperlink" Target="https://docs.google.com/document/d/1EUHvYv5wvZiJSK4yYDwwDHs9Ds6tCjqB3XezqCaetEI/edit" TargetMode="External"/><Relationship Id="rId10" Type="http://schemas.openxmlformats.org/officeDocument/2006/relationships/hyperlink" Target="https://zenodo.org/records/8349155" TargetMode="External"/><Relationship Id="rId13" Type="http://schemas.openxmlformats.org/officeDocument/2006/relationships/hyperlink" Target="https://docs.google.com/document/d/1Ir-kKqMTLI5AUXbVC9WjjJGaUDga5ZhtcKB6gEnVNVo/edit#heading=h.ocnzquxe8d0v" TargetMode="External"/><Relationship Id="rId12" Type="http://schemas.openxmlformats.org/officeDocument/2006/relationships/hyperlink" Target="https://docs.google.com/document/d/1EUHvYv5wvZiJSK4yYDwwDHs9Ds6tCjqB3XezqCaetEI/edit" TargetMode="External"/><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ocs.google.com/document/d/11sZa4mTaEGI5yw1NefaY8tCmIRHU5vwBTiyxQuesa4c/edit#heading=h.wf9xexkyfgw4" TargetMode="External"/><Relationship Id="rId4" Type="http://schemas.openxmlformats.org/officeDocument/2006/relationships/hyperlink" Target="https://docs.google.com/document/d/11sZa4mTaEGI5yw1NefaY8tCmIRHU5vwBTiyxQuesa4c/edit#heading=h.wf9xexkyfgw4" TargetMode="External"/><Relationship Id="rId9" Type="http://schemas.openxmlformats.org/officeDocument/2006/relationships/hyperlink" Target="https://zenodo.org/records/8349155" TargetMode="External"/><Relationship Id="rId15" Type="http://schemas.openxmlformats.org/officeDocument/2006/relationships/hyperlink" Target="https://miro.com/app/board/uXjVMo-DiLc=/?share_link_id=229643378131." TargetMode="External"/><Relationship Id="rId14" Type="http://schemas.openxmlformats.org/officeDocument/2006/relationships/hyperlink" Target="https://docs.google.com/document/d/1Ir-kKqMTLI5AUXbVC9WjjJGaUDga5ZhtcKB6gEnVNVo/edit#heading=h.ocnzquxe8d0v" TargetMode="External"/><Relationship Id="rId17" Type="http://schemas.openxmlformats.org/officeDocument/2006/relationships/hyperlink" Target="https://docs.google.com/document/d/1XRFWXCNTorYUGNTPuvy88tYUHjhoUJECOKPIDb5xFWo/edit#heading=h.dx55lvnc6r6a" TargetMode="External"/><Relationship Id="rId16" Type="http://schemas.openxmlformats.org/officeDocument/2006/relationships/hyperlink" Target="https://miro.com/app/board/uXjVMo-DiLc=/?share_link_id=229643378131." TargetMode="External"/><Relationship Id="rId5" Type="http://schemas.openxmlformats.org/officeDocument/2006/relationships/hyperlink" Target="https://docs.google.com/document/d/1AxQJdjHV3XjYZaJByd2TUAvdYHtYVuk6WJW5sbUwuec/edit#heading=h.cff12b3t00oi" TargetMode="External"/><Relationship Id="rId19" Type="http://schemas.openxmlformats.org/officeDocument/2006/relationships/hyperlink" Target="https://docs.google.com/document/d/10AhIF4nSzP3l9p6NCCv8UhUf8ta_1HoaPAPVJgbMBeE/edit?usp=sharing" TargetMode="External"/><Relationship Id="rId6" Type="http://schemas.openxmlformats.org/officeDocument/2006/relationships/hyperlink" Target="https://docs.google.com/document/d/1AxQJdjHV3XjYZaJByd2TUAvdYHtYVuk6WJW5sbUwuec/edit#heading=h.cff12b3t00oi" TargetMode="External"/><Relationship Id="rId18" Type="http://schemas.openxmlformats.org/officeDocument/2006/relationships/hyperlink" Target="https://docs.google.com/document/d/1XRFWXCNTorYUGNTPuvy88tYUHjhoUJECOKPIDb5xFWo/edit#heading=h.dx55lvnc6r6a" TargetMode="External"/><Relationship Id="rId7" Type="http://schemas.openxmlformats.org/officeDocument/2006/relationships/hyperlink" Target="https://docs.google.com/document/d/1Ezf65nUXmUKS2FHVG3-RJVBzNgbT3-9rwvbQIx0rdv4/edit#heading=h.n5d5pxthwbin" TargetMode="External"/><Relationship Id="rId8" Type="http://schemas.openxmlformats.org/officeDocument/2006/relationships/hyperlink" Target="https://docs.google.com/document/d/1Ezf65nUXmUKS2FHVG3-RJVBzNgbT3-9rwvbQIx0rdv4/edit#heading=h.n5d5pxthwbin"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image" Target="../media/image3.png"/><Relationship Id="rId5" Type="http://schemas.openxmlformats.org/officeDocument/2006/relationships/image" Target="../media/image12.png"/></Relationships>
</file>

<file path=ppt/slides/_rels/slide2.xml.rels><?xml version="1.0" encoding="UTF-8" standalone="yes"?><Relationships xmlns="http://schemas.openxmlformats.org/package/2006/relationships"><Relationship Id="rId11" Type="http://schemas.openxmlformats.org/officeDocument/2006/relationships/image" Target="../media/image33.png"/><Relationship Id="rId10" Type="http://schemas.openxmlformats.org/officeDocument/2006/relationships/image" Target="../media/image43.png"/><Relationship Id="rId13" Type="http://schemas.openxmlformats.org/officeDocument/2006/relationships/image" Target="../media/image29.png"/><Relationship Id="rId12" Type="http://schemas.openxmlformats.org/officeDocument/2006/relationships/image" Target="../media/image49.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comments" Target="../comments/comment1.xml"/><Relationship Id="rId4" Type="http://schemas.openxmlformats.org/officeDocument/2006/relationships/image" Target="../media/image3.png"/><Relationship Id="rId9" Type="http://schemas.openxmlformats.org/officeDocument/2006/relationships/image" Target="../media/image32.png"/><Relationship Id="rId14" Type="http://schemas.openxmlformats.org/officeDocument/2006/relationships/image" Target="../media/image28.png"/><Relationship Id="rId5" Type="http://schemas.openxmlformats.org/officeDocument/2006/relationships/image" Target="../media/image36.png"/><Relationship Id="rId6" Type="http://schemas.openxmlformats.org/officeDocument/2006/relationships/image" Target="../media/image34.png"/><Relationship Id="rId7" Type="http://schemas.openxmlformats.org/officeDocument/2006/relationships/image" Target="../media/image37.png"/><Relationship Id="rId8"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31.png"/><Relationship Id="rId5" Type="http://schemas.openxmlformats.org/officeDocument/2006/relationships/image" Target="../media/image30.png"/><Relationship Id="rId6" Type="http://schemas.openxmlformats.org/officeDocument/2006/relationships/image" Target="../media/image48.png"/><Relationship Id="rId7" Type="http://schemas.openxmlformats.org/officeDocument/2006/relationships/image" Target="../media/image38.png"/><Relationship Id="rId8"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hyperlink" Target="https://docs.google.com/document/d/1YzoVM1HYxww3szMxpBMGZFgIZGnPWwQvL1z8DFoxhxc/edit" TargetMode="External"/><Relationship Id="rId6" Type="http://schemas.openxmlformats.org/officeDocument/2006/relationships/hyperlink" Target="https://docs.google.com/spreadsheets/d/1RLfElUNqrw2nn37QmwSqEYw7W5_0J83hMz5GmZp5sWw/edit#gid=0"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4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4" name="Shape 104"/>
        <p:cNvGrpSpPr/>
        <p:nvPr/>
      </p:nvGrpSpPr>
      <p:grpSpPr>
        <a:xfrm>
          <a:off x="0" y="0"/>
          <a:ext cx="0" cy="0"/>
          <a:chOff x="0" y="0"/>
          <a:chExt cx="0" cy="0"/>
        </a:xfrm>
      </p:grpSpPr>
      <p:pic>
        <p:nvPicPr>
          <p:cNvPr descr="preencoded.png" id="105" name="Google Shape;105;p10"/>
          <p:cNvPicPr preferRelativeResize="0"/>
          <p:nvPr/>
        </p:nvPicPr>
        <p:blipFill rotWithShape="1">
          <a:blip r:embed="rId3">
            <a:alphaModFix/>
          </a:blip>
          <a:srcRect b="0" l="0" r="0" t="0"/>
          <a:stretch/>
        </p:blipFill>
        <p:spPr>
          <a:xfrm>
            <a:off x="4880998" y="884400"/>
            <a:ext cx="3407576" cy="3036396"/>
          </a:xfrm>
          <a:prstGeom prst="rect">
            <a:avLst/>
          </a:prstGeom>
          <a:noFill/>
          <a:ln>
            <a:noFill/>
          </a:ln>
        </p:spPr>
      </p:pic>
      <p:pic>
        <p:nvPicPr>
          <p:cNvPr descr="preencoded.png" id="106" name="Google Shape;106;p10"/>
          <p:cNvPicPr preferRelativeResize="0"/>
          <p:nvPr/>
        </p:nvPicPr>
        <p:blipFill rotWithShape="1">
          <a:blip r:embed="rId4">
            <a:alphaModFix/>
          </a:blip>
          <a:srcRect b="0" l="0" r="0" t="0"/>
          <a:stretch/>
        </p:blipFill>
        <p:spPr>
          <a:xfrm>
            <a:off x="0" y="2720800"/>
            <a:ext cx="4189374" cy="2422699"/>
          </a:xfrm>
          <a:prstGeom prst="rect">
            <a:avLst/>
          </a:prstGeom>
          <a:noFill/>
          <a:ln>
            <a:noFill/>
          </a:ln>
        </p:spPr>
      </p:pic>
      <p:pic>
        <p:nvPicPr>
          <p:cNvPr id="107" name="Google Shape;107;p10"/>
          <p:cNvPicPr preferRelativeResize="0"/>
          <p:nvPr/>
        </p:nvPicPr>
        <p:blipFill>
          <a:blip r:embed="rId5">
            <a:alphaModFix/>
          </a:blip>
          <a:stretch>
            <a:fillRect/>
          </a:stretch>
        </p:blipFill>
        <p:spPr>
          <a:xfrm>
            <a:off x="252550" y="305700"/>
            <a:ext cx="352100" cy="320075"/>
          </a:xfrm>
          <a:prstGeom prst="rect">
            <a:avLst/>
          </a:prstGeom>
          <a:noFill/>
          <a:ln>
            <a:noFill/>
          </a:ln>
        </p:spPr>
      </p:pic>
      <p:sp>
        <p:nvSpPr>
          <p:cNvPr id="108" name="Google Shape;108;p10"/>
          <p:cNvSpPr txBox="1"/>
          <p:nvPr>
            <p:ph type="title"/>
          </p:nvPr>
        </p:nvSpPr>
        <p:spPr>
          <a:xfrm>
            <a:off x="252550" y="684925"/>
            <a:ext cx="3625200" cy="179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Governance work 2023</a:t>
            </a:r>
            <a:endParaRPr sz="2900"/>
          </a:p>
          <a:p>
            <a:pPr indent="0" lvl="0" marL="0" rtl="0" algn="l">
              <a:spcBef>
                <a:spcPts val="0"/>
              </a:spcBef>
              <a:spcAft>
                <a:spcPts val="0"/>
              </a:spcAft>
              <a:buNone/>
            </a:pPr>
            <a:r>
              <a:t/>
            </a:r>
            <a:endParaRPr sz="2900"/>
          </a:p>
          <a:p>
            <a:pPr indent="0" lvl="0" marL="0" rtl="0" algn="l">
              <a:spcBef>
                <a:spcPts val="0"/>
              </a:spcBef>
              <a:spcAft>
                <a:spcPts val="0"/>
              </a:spcAft>
              <a:buNone/>
            </a:pPr>
            <a:r>
              <a:rPr lang="en" sz="2000"/>
              <a:t>Recap: June - October 2023</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395" name="Shape 395"/>
        <p:cNvGrpSpPr/>
        <p:nvPr/>
      </p:nvGrpSpPr>
      <p:grpSpPr>
        <a:xfrm>
          <a:off x="0" y="0"/>
          <a:ext cx="0" cy="0"/>
          <a:chOff x="0" y="0"/>
          <a:chExt cx="0" cy="0"/>
        </a:xfrm>
      </p:grpSpPr>
      <p:sp>
        <p:nvSpPr>
          <p:cNvPr id="396" name="Google Shape;396;p19"/>
          <p:cNvSpPr/>
          <p:nvPr/>
        </p:nvSpPr>
        <p:spPr>
          <a:xfrm>
            <a:off x="555675" y="572225"/>
            <a:ext cx="2596200" cy="3862200"/>
          </a:xfrm>
          <a:prstGeom prst="rect">
            <a:avLst/>
          </a:prstGeom>
          <a:solidFill>
            <a:srgbClr val="FFFFFF">
              <a:alpha val="76470"/>
            </a:srgbClr>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300">
                <a:solidFill>
                  <a:srgbClr val="020887"/>
                </a:solidFill>
                <a:latin typeface="Raleway"/>
                <a:ea typeface="Raleway"/>
                <a:cs typeface="Raleway"/>
                <a:sym typeface="Raleway"/>
              </a:rPr>
              <a:t>Open Science Training</a:t>
            </a:r>
            <a:br>
              <a:rPr b="1" lang="en" sz="1300">
                <a:solidFill>
                  <a:schemeClr val="dk1"/>
                </a:solidFill>
                <a:latin typeface="Raleway"/>
                <a:ea typeface="Raleway"/>
                <a:cs typeface="Raleway"/>
                <a:sym typeface="Raleway"/>
              </a:rPr>
            </a:br>
            <a:endParaRPr b="1" sz="13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1100">
                <a:solidFill>
                  <a:schemeClr val="dk1"/>
                </a:solidFill>
                <a:latin typeface="Raleway"/>
                <a:ea typeface="Raleway"/>
                <a:cs typeface="Raleway"/>
                <a:sym typeface="Raleway"/>
              </a:rPr>
              <a:t>Online mentoring and training programmes for individuals and teams worldwide to learn about and adopt open research practices.</a:t>
            </a:r>
            <a:endParaRPr sz="11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1100">
                <a:solidFill>
                  <a:schemeClr val="dk1"/>
                </a:solidFill>
                <a:latin typeface="Raleway"/>
                <a:ea typeface="Raleway"/>
                <a:cs typeface="Raleway"/>
                <a:sym typeface="Raleway"/>
              </a:rPr>
              <a:t>Current work streams:</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Open Seeds</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NASA TOPS</a:t>
            </a:r>
            <a:endParaRPr sz="11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Clr>
                <a:schemeClr val="dk1"/>
              </a:buClr>
              <a:buSzPts val="1100"/>
              <a:buFont typeface="Arial"/>
              <a:buNone/>
            </a:pPr>
            <a:r>
              <a:rPr lang="en" sz="1100">
                <a:solidFill>
                  <a:schemeClr val="dk1"/>
                </a:solidFill>
                <a:latin typeface="Raleway"/>
                <a:ea typeface="Raleway"/>
                <a:cs typeface="Raleway"/>
                <a:sym typeface="Raleway"/>
              </a:rPr>
              <a:t>What makes us different?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Curriculum development &amp; pedagogical expertise specifically in teaching researchers</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Programmes built with a global community of experienced community builders and open practitioners</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300"/>
          </a:p>
        </p:txBody>
      </p:sp>
      <p:sp>
        <p:nvSpPr>
          <p:cNvPr id="397" name="Google Shape;397;p19"/>
          <p:cNvSpPr/>
          <p:nvPr/>
        </p:nvSpPr>
        <p:spPr>
          <a:xfrm>
            <a:off x="3304275" y="572225"/>
            <a:ext cx="2596200" cy="3862200"/>
          </a:xfrm>
          <a:prstGeom prst="rect">
            <a:avLst/>
          </a:prstGeom>
          <a:solidFill>
            <a:srgbClr val="FFFFFF">
              <a:alpha val="76470"/>
            </a:srgbClr>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020887"/>
                </a:solidFill>
                <a:latin typeface="Raleway"/>
                <a:ea typeface="Raleway"/>
                <a:cs typeface="Raleway"/>
                <a:sym typeface="Raleway"/>
              </a:rPr>
              <a:t>Research on Open</a:t>
            </a:r>
            <a:br>
              <a:rPr b="1" lang="en" sz="1300">
                <a:solidFill>
                  <a:schemeClr val="dk1"/>
                </a:solidFill>
                <a:latin typeface="Raleway"/>
                <a:ea typeface="Raleway"/>
                <a:cs typeface="Raleway"/>
                <a:sym typeface="Raleway"/>
              </a:rPr>
            </a:br>
            <a:endParaRPr b="1" sz="13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Community-based, landscape and longitudinal analyses to inform activities and interventions for widening participation in research. </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Current work streams:</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Impact research (supported by the Wellcome Trust)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Turing Skills Policy Award</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What makes us different?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Researchers with demonstrated track record in researching and influencing open movement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Inclusivity &amp; equity-centred approach to research: train &amp; incubate independent leaders, compensate contributors, foster community</a:t>
            </a:r>
            <a:r>
              <a:rPr lang="en" sz="1100">
                <a:solidFill>
                  <a:schemeClr val="dk1"/>
                </a:solidFill>
                <a:latin typeface="Raleway"/>
                <a:ea typeface="Raleway"/>
                <a:cs typeface="Raleway"/>
                <a:sym typeface="Raleway"/>
              </a:rPr>
              <a:t> &amp;</a:t>
            </a:r>
            <a:r>
              <a:rPr lang="en" sz="1100">
                <a:solidFill>
                  <a:schemeClr val="dk1"/>
                </a:solidFill>
                <a:latin typeface="Raleway"/>
                <a:ea typeface="Raleway"/>
                <a:cs typeface="Raleway"/>
                <a:sym typeface="Raleway"/>
              </a:rPr>
              <a:t> collaborations </a:t>
            </a:r>
            <a:endParaRPr sz="1300"/>
          </a:p>
        </p:txBody>
      </p:sp>
      <p:sp>
        <p:nvSpPr>
          <p:cNvPr id="398" name="Google Shape;398;p19"/>
          <p:cNvSpPr/>
          <p:nvPr/>
        </p:nvSpPr>
        <p:spPr>
          <a:xfrm>
            <a:off x="6052875" y="572225"/>
            <a:ext cx="2596200" cy="3862200"/>
          </a:xfrm>
          <a:prstGeom prst="rect">
            <a:avLst/>
          </a:prstGeom>
          <a:solidFill>
            <a:srgbClr val="FFFFFF">
              <a:alpha val="76470"/>
            </a:srgbClr>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rgbClr val="020887"/>
                </a:solidFill>
                <a:latin typeface="Raleway"/>
                <a:ea typeface="Raleway"/>
                <a:cs typeface="Raleway"/>
                <a:sym typeface="Raleway"/>
              </a:rPr>
              <a:t>Open Incubator</a:t>
            </a:r>
            <a:br>
              <a:rPr b="1" lang="en" sz="1300">
                <a:solidFill>
                  <a:schemeClr val="dk1"/>
                </a:solidFill>
                <a:latin typeface="Raleway"/>
                <a:ea typeface="Raleway"/>
                <a:cs typeface="Raleway"/>
                <a:sym typeface="Raleway"/>
              </a:rPr>
            </a:br>
            <a:endParaRPr b="1" sz="13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Hands-on support to empower the next generation of open leaders in research.</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Current work streams:</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Fellowship</a:t>
            </a:r>
            <a:r>
              <a:rPr lang="en" sz="1100">
                <a:solidFill>
                  <a:schemeClr val="dk1"/>
                </a:solidFill>
                <a:latin typeface="Raleway"/>
                <a:ea typeface="Raleway"/>
                <a:cs typeface="Raleway"/>
                <a:sym typeface="Raleway"/>
              </a:rPr>
              <a:t> programme</a:t>
            </a:r>
            <a:r>
              <a:rPr lang="en" sz="1100">
                <a:solidFill>
                  <a:schemeClr val="dk1"/>
                </a:solidFill>
                <a:latin typeface="Raleway"/>
                <a:ea typeface="Raleway"/>
                <a:cs typeface="Raleway"/>
                <a:sym typeface="Raleway"/>
              </a:rPr>
              <a:t>s </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Facilitators training</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Catalyst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Fiscal hosting (to come)</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Grant writing training (to come)</a:t>
            </a:r>
            <a:endParaRPr sz="1100">
              <a:solidFill>
                <a:schemeClr val="dk1"/>
              </a:solidFill>
              <a:latin typeface="Raleway"/>
              <a:ea typeface="Raleway"/>
              <a:cs typeface="Raleway"/>
              <a:sym typeface="Raleway"/>
            </a:endParaRPr>
          </a:p>
          <a:p>
            <a:pPr indent="0" lvl="0" marL="0" rtl="0" algn="l">
              <a:spcBef>
                <a:spcPts val="0"/>
              </a:spcBef>
              <a:spcAft>
                <a:spcPts val="0"/>
              </a:spcAft>
              <a:buNone/>
            </a:pPr>
            <a:r>
              <a:t/>
            </a:r>
            <a:endParaRPr sz="1100">
              <a:solidFill>
                <a:schemeClr val="dk1"/>
              </a:solidFill>
              <a:latin typeface="Raleway"/>
              <a:ea typeface="Raleway"/>
              <a:cs typeface="Raleway"/>
              <a:sym typeface="Raleway"/>
            </a:endParaRPr>
          </a:p>
          <a:p>
            <a:pPr indent="0" lvl="0" marL="0" rtl="0" algn="l">
              <a:spcBef>
                <a:spcPts val="0"/>
              </a:spcBef>
              <a:spcAft>
                <a:spcPts val="0"/>
              </a:spcAft>
              <a:buNone/>
            </a:pPr>
            <a:r>
              <a:rPr lang="en" sz="1100">
                <a:solidFill>
                  <a:schemeClr val="dk1"/>
                </a:solidFill>
                <a:latin typeface="Raleway"/>
                <a:ea typeface="Raleway"/>
                <a:cs typeface="Raleway"/>
                <a:sym typeface="Raleway"/>
              </a:rPr>
              <a:t>What makes us different?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High touch: we work with leaders individually on their personal development</a:t>
            </a:r>
            <a:endParaRPr sz="1100">
              <a:solidFill>
                <a:schemeClr val="dk1"/>
              </a:solidFill>
              <a:latin typeface="Raleway"/>
              <a:ea typeface="Raleway"/>
              <a:cs typeface="Raleway"/>
              <a:sym typeface="Raleway"/>
            </a:endParaRPr>
          </a:p>
          <a:p>
            <a:pPr indent="-298450" lvl="0" marL="342900" rtl="0" algn="l">
              <a:spcBef>
                <a:spcPts val="0"/>
              </a:spcBef>
              <a:spcAft>
                <a:spcPts val="0"/>
              </a:spcAft>
              <a:buClr>
                <a:schemeClr val="dk1"/>
              </a:buClr>
              <a:buSzPts val="1100"/>
              <a:buFont typeface="Raleway"/>
              <a:buChar char="●"/>
            </a:pPr>
            <a:r>
              <a:rPr lang="en" sz="1100">
                <a:solidFill>
                  <a:schemeClr val="dk1"/>
                </a:solidFill>
                <a:latin typeface="Raleway"/>
                <a:ea typeface="Raleway"/>
                <a:cs typeface="Raleway"/>
                <a:sym typeface="Raleway"/>
              </a:rPr>
              <a:t>Cross-community collaboration to support local capacity and infrastructure</a:t>
            </a:r>
            <a:endParaRPr sz="1100">
              <a:solidFill>
                <a:schemeClr val="dk1"/>
              </a:solidFill>
              <a:latin typeface="Raleway"/>
              <a:ea typeface="Raleway"/>
              <a:cs typeface="Raleway"/>
              <a:sym typeface="Raleway"/>
            </a:endParaRPr>
          </a:p>
        </p:txBody>
      </p:sp>
      <p:sp>
        <p:nvSpPr>
          <p:cNvPr id="399" name="Google Shape;399;p19"/>
          <p:cNvSpPr txBox="1"/>
          <p:nvPr/>
        </p:nvSpPr>
        <p:spPr>
          <a:xfrm>
            <a:off x="1657650" y="80200"/>
            <a:ext cx="5828700" cy="36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139D3D"/>
                </a:solidFill>
                <a:latin typeface="Raleway"/>
                <a:ea typeface="Raleway"/>
                <a:cs typeface="Raleway"/>
                <a:sym typeface="Raleway"/>
              </a:rPr>
              <a:t>OLS Internal organizing framework - For financial year 2023-2024</a:t>
            </a:r>
            <a:endParaRPr b="1">
              <a:solidFill>
                <a:srgbClr val="139D3D"/>
              </a:solidFill>
              <a:latin typeface="Raleway"/>
              <a:ea typeface="Raleway"/>
              <a:cs typeface="Raleway"/>
              <a:sym typeface="Raleway"/>
            </a:endParaRPr>
          </a:p>
        </p:txBody>
      </p:sp>
      <p:sp>
        <p:nvSpPr>
          <p:cNvPr id="400" name="Google Shape;400;p19"/>
          <p:cNvSpPr/>
          <p:nvPr/>
        </p:nvSpPr>
        <p:spPr>
          <a:xfrm>
            <a:off x="7428925" y="4523325"/>
            <a:ext cx="1665600" cy="550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020887"/>
                </a:solidFill>
                <a:latin typeface="Raleway"/>
                <a:ea typeface="Raleway"/>
                <a:cs typeface="Raleway"/>
                <a:sym typeface="Raleway"/>
              </a:rPr>
              <a:t>Draft: </a:t>
            </a:r>
            <a:r>
              <a:rPr lang="en" sz="1200" u="sng">
                <a:solidFill>
                  <a:schemeClr val="hlink"/>
                </a:solidFill>
                <a:latin typeface="Raleway"/>
                <a:ea typeface="Raleway"/>
                <a:cs typeface="Raleway"/>
                <a:sym typeface="Raleway"/>
                <a:hlinkClick r:id="rId3"/>
              </a:rPr>
              <a:t>https://zenodo.org/records/8349155</a:t>
            </a:r>
            <a:r>
              <a:rPr lang="en" sz="1200">
                <a:latin typeface="Raleway"/>
                <a:ea typeface="Raleway"/>
                <a:cs typeface="Raleway"/>
                <a:sym typeface="Raleway"/>
              </a:rPr>
              <a:t> </a:t>
            </a:r>
            <a:endParaRPr sz="1200">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0887"/>
        </a:solidFill>
      </p:bgPr>
    </p:bg>
    <p:spTree>
      <p:nvGrpSpPr>
        <p:cNvPr id="405" name="Shape 405"/>
        <p:cNvGrpSpPr/>
        <p:nvPr/>
      </p:nvGrpSpPr>
      <p:grpSpPr>
        <a:xfrm>
          <a:off x="0" y="0"/>
          <a:ext cx="0" cy="0"/>
          <a:chOff x="0" y="0"/>
          <a:chExt cx="0" cy="0"/>
        </a:xfrm>
      </p:grpSpPr>
      <p:sp>
        <p:nvSpPr>
          <p:cNvPr id="406" name="Google Shape;406;p20"/>
          <p:cNvSpPr/>
          <p:nvPr/>
        </p:nvSpPr>
        <p:spPr>
          <a:xfrm>
            <a:off x="5899475" y="3607075"/>
            <a:ext cx="3244500" cy="1536300"/>
          </a:xfrm>
          <a:prstGeom prst="rect">
            <a:avLst/>
          </a:prstGeom>
          <a:solidFill>
            <a:srgbClr val="0208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reencoded.png" id="407" name="Google Shape;407;p20"/>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408" name="Google Shape;408;p20"/>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409" name="Google Shape;409;p20"/>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410" name="Google Shape;410;p20"/>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411" name="Google Shape;411;p20"/>
          <p:cNvSpPr txBox="1"/>
          <p:nvPr>
            <p:ph type="title"/>
          </p:nvPr>
        </p:nvSpPr>
        <p:spPr>
          <a:xfrm>
            <a:off x="1406925" y="202350"/>
            <a:ext cx="60990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Outcomes of meeting 3: August 2023</a:t>
            </a:r>
            <a:endParaRPr/>
          </a:p>
        </p:txBody>
      </p:sp>
      <p:sp>
        <p:nvSpPr>
          <p:cNvPr id="412" name="Google Shape;412;p20"/>
          <p:cNvSpPr txBox="1"/>
          <p:nvPr>
            <p:ph idx="1" type="body"/>
          </p:nvPr>
        </p:nvSpPr>
        <p:spPr>
          <a:xfrm>
            <a:off x="684100" y="811125"/>
            <a:ext cx="3696300" cy="38904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t>OLS org chart: how different groups in OLS interact through governance work</a:t>
            </a:r>
            <a:endParaRPr/>
          </a:p>
          <a:p>
            <a:pPr indent="-317500" lvl="0" marL="457200" rtl="0" algn="l">
              <a:lnSpc>
                <a:spcPct val="115000"/>
              </a:lnSpc>
              <a:spcBef>
                <a:spcPts val="1000"/>
              </a:spcBef>
              <a:spcAft>
                <a:spcPts val="0"/>
              </a:spcAft>
              <a:buSzPts val="1400"/>
              <a:buChar char="-"/>
            </a:pPr>
            <a:r>
              <a:rPr lang="en"/>
              <a:t>A visual representation: </a:t>
            </a:r>
            <a:r>
              <a:rPr lang="en" u="sng">
                <a:solidFill>
                  <a:srgbClr val="139D3D"/>
                </a:solidFill>
                <a:hlinkClick r:id="rId5">
                  <a:extLst>
                    <a:ext uri="{A12FA001-AC4F-418D-AE19-62706E023703}">
                      <ahyp:hlinkClr val="tx"/>
                    </a:ext>
                  </a:extLst>
                </a:hlinkClick>
              </a:rPr>
              <a:t>https://miro.com/app/board/uXjVMo-DiLc=/</a:t>
            </a:r>
            <a:r>
              <a:rPr lang="en">
                <a:solidFill>
                  <a:srgbClr val="139D3D"/>
                </a:solidFill>
              </a:rPr>
              <a:t> </a:t>
            </a:r>
            <a:r>
              <a:rPr lang="en"/>
              <a:t> </a:t>
            </a:r>
            <a:endParaRPr/>
          </a:p>
          <a:p>
            <a:pPr indent="-317500" lvl="0" marL="457200" rtl="0" algn="l">
              <a:lnSpc>
                <a:spcPct val="115000"/>
              </a:lnSpc>
              <a:spcBef>
                <a:spcPts val="1000"/>
              </a:spcBef>
              <a:spcAft>
                <a:spcPts val="0"/>
              </a:spcAft>
              <a:buSzPts val="1400"/>
              <a:buChar char="-"/>
            </a:pPr>
            <a:r>
              <a:rPr lang="en"/>
              <a:t>Clarity of how information flows </a:t>
            </a:r>
            <a:r>
              <a:rPr lang="en"/>
              <a:t>between</a:t>
            </a:r>
            <a:r>
              <a:rPr lang="en"/>
              <a:t> the committee and board</a:t>
            </a:r>
            <a:endParaRPr/>
          </a:p>
          <a:p>
            <a:pPr indent="-317500" lvl="0" marL="457200" rtl="0" algn="l">
              <a:lnSpc>
                <a:spcPct val="115000"/>
              </a:lnSpc>
              <a:spcBef>
                <a:spcPts val="1000"/>
              </a:spcBef>
              <a:spcAft>
                <a:spcPts val="0"/>
              </a:spcAft>
              <a:buSzPts val="1400"/>
              <a:buChar char="-"/>
            </a:pPr>
            <a:r>
              <a:rPr lang="en"/>
              <a:t>Clear definition of the org Liaison from the board and a non-board Secretary (with a RACI for them)</a:t>
            </a:r>
            <a:endParaRPr/>
          </a:p>
          <a:p>
            <a:pPr indent="-317500" lvl="0" marL="457200" rtl="0" algn="l">
              <a:lnSpc>
                <a:spcPct val="115000"/>
              </a:lnSpc>
              <a:spcBef>
                <a:spcPts val="1000"/>
              </a:spcBef>
              <a:spcAft>
                <a:spcPts val="0"/>
              </a:spcAft>
              <a:buSzPts val="1400"/>
              <a:buChar char="-"/>
            </a:pPr>
            <a:r>
              <a:rPr lang="en"/>
              <a:t>Rotating chair roles (to start in 2024)</a:t>
            </a:r>
            <a:endParaRPr/>
          </a:p>
          <a:p>
            <a:pPr indent="-317500" lvl="0" marL="457200" rtl="0" algn="l">
              <a:lnSpc>
                <a:spcPct val="115000"/>
              </a:lnSpc>
              <a:spcBef>
                <a:spcPts val="1000"/>
              </a:spcBef>
              <a:spcAft>
                <a:spcPts val="1000"/>
              </a:spcAft>
              <a:buSzPts val="1400"/>
              <a:buChar char="-"/>
            </a:pPr>
            <a:r>
              <a:rPr lang="en"/>
              <a:t>Plans to make clear how board members will be elected/selected</a:t>
            </a:r>
            <a:endParaRPr/>
          </a:p>
        </p:txBody>
      </p:sp>
      <p:pic>
        <p:nvPicPr>
          <p:cNvPr id="413" name="Google Shape;413;p20"/>
          <p:cNvPicPr preferRelativeResize="0"/>
          <p:nvPr/>
        </p:nvPicPr>
        <p:blipFill>
          <a:blip r:embed="rId6">
            <a:alphaModFix/>
          </a:blip>
          <a:stretch>
            <a:fillRect/>
          </a:stretch>
        </p:blipFill>
        <p:spPr>
          <a:xfrm>
            <a:off x="4537650" y="863500"/>
            <a:ext cx="4357849" cy="36845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0887"/>
        </a:solidFill>
      </p:bgPr>
    </p:bg>
    <p:spTree>
      <p:nvGrpSpPr>
        <p:cNvPr id="418" name="Shape 418"/>
        <p:cNvGrpSpPr/>
        <p:nvPr/>
      </p:nvGrpSpPr>
      <p:grpSpPr>
        <a:xfrm>
          <a:off x="0" y="0"/>
          <a:ext cx="0" cy="0"/>
          <a:chOff x="0" y="0"/>
          <a:chExt cx="0" cy="0"/>
        </a:xfrm>
      </p:grpSpPr>
      <p:sp>
        <p:nvSpPr>
          <p:cNvPr id="419" name="Google Shape;419;p21"/>
          <p:cNvSpPr/>
          <p:nvPr/>
        </p:nvSpPr>
        <p:spPr>
          <a:xfrm>
            <a:off x="459800" y="3195675"/>
            <a:ext cx="4137900" cy="1435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20" name="Google Shape;420;p21"/>
          <p:cNvSpPr/>
          <p:nvPr/>
        </p:nvSpPr>
        <p:spPr>
          <a:xfrm>
            <a:off x="5899475" y="3607075"/>
            <a:ext cx="3244500" cy="1536300"/>
          </a:xfrm>
          <a:prstGeom prst="rect">
            <a:avLst/>
          </a:prstGeom>
          <a:solidFill>
            <a:srgbClr val="0208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reencoded.png" id="421" name="Google Shape;421;p21"/>
          <p:cNvPicPr preferRelativeResize="0"/>
          <p:nvPr/>
        </p:nvPicPr>
        <p:blipFill rotWithShape="1">
          <a:blip r:embed="rId4">
            <a:alphaModFix/>
          </a:blip>
          <a:srcRect b="0" l="0" r="0" t="0"/>
          <a:stretch/>
        </p:blipFill>
        <p:spPr>
          <a:xfrm>
            <a:off x="11279981" y="6672263"/>
            <a:ext cx="1978819" cy="585788"/>
          </a:xfrm>
          <a:prstGeom prst="rect">
            <a:avLst/>
          </a:prstGeom>
          <a:noFill/>
          <a:ln>
            <a:noFill/>
          </a:ln>
        </p:spPr>
      </p:pic>
      <p:sp>
        <p:nvSpPr>
          <p:cNvPr id="422" name="Google Shape;422;p21"/>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423" name="Google Shape;423;p21"/>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424" name="Google Shape;424;p21"/>
          <p:cNvPicPr preferRelativeResize="0"/>
          <p:nvPr/>
        </p:nvPicPr>
        <p:blipFill>
          <a:blip r:embed="rId5">
            <a:alphaModFix/>
          </a:blip>
          <a:stretch>
            <a:fillRect/>
          </a:stretch>
        </p:blipFill>
        <p:spPr>
          <a:xfrm>
            <a:off x="8" y="0"/>
            <a:ext cx="8178483" cy="5143499"/>
          </a:xfrm>
          <a:prstGeom prst="rect">
            <a:avLst/>
          </a:prstGeom>
          <a:noFill/>
          <a:ln>
            <a:noFill/>
          </a:ln>
        </p:spPr>
      </p:pic>
      <p:pic>
        <p:nvPicPr>
          <p:cNvPr id="425" name="Google Shape;425;p21"/>
          <p:cNvPicPr preferRelativeResize="0"/>
          <p:nvPr/>
        </p:nvPicPr>
        <p:blipFill>
          <a:blip r:embed="rId6">
            <a:alphaModFix/>
          </a:blip>
          <a:stretch>
            <a:fillRect/>
          </a:stretch>
        </p:blipFill>
        <p:spPr>
          <a:xfrm>
            <a:off x="252550" y="305700"/>
            <a:ext cx="352100" cy="320075"/>
          </a:xfrm>
          <a:prstGeom prst="rect">
            <a:avLst/>
          </a:prstGeom>
          <a:noFill/>
          <a:ln>
            <a:noFill/>
          </a:ln>
        </p:spPr>
      </p:pic>
      <p:sp>
        <p:nvSpPr>
          <p:cNvPr id="426" name="Google Shape;426;p21"/>
          <p:cNvSpPr txBox="1"/>
          <p:nvPr>
            <p:ph type="title"/>
          </p:nvPr>
        </p:nvSpPr>
        <p:spPr>
          <a:xfrm>
            <a:off x="1406925" y="202350"/>
            <a:ext cx="60990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Outcomes of meeting 4: September 2023</a:t>
            </a:r>
            <a:endParaRPr/>
          </a:p>
        </p:txBody>
      </p:sp>
      <p:sp>
        <p:nvSpPr>
          <p:cNvPr id="427" name="Google Shape;427;p21"/>
          <p:cNvSpPr txBox="1"/>
          <p:nvPr>
            <p:ph idx="1" type="body"/>
          </p:nvPr>
        </p:nvSpPr>
        <p:spPr>
          <a:xfrm>
            <a:off x="684100" y="811125"/>
            <a:ext cx="3927000" cy="38904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t>Feedback on the process so far</a:t>
            </a:r>
            <a:r>
              <a:rPr lang="en"/>
              <a:t>: </a:t>
            </a:r>
            <a:endParaRPr/>
          </a:p>
          <a:p>
            <a:pPr indent="-317500" lvl="0" marL="457200" rtl="0" algn="l">
              <a:lnSpc>
                <a:spcPct val="115000"/>
              </a:lnSpc>
              <a:spcBef>
                <a:spcPts val="1000"/>
              </a:spcBef>
              <a:spcAft>
                <a:spcPts val="0"/>
              </a:spcAft>
              <a:buSzPts val="1400"/>
              <a:buChar char="-"/>
            </a:pPr>
            <a:r>
              <a:rPr lang="en"/>
              <a:t>Priority to finalise a decision framework for the committee &amp; identify next steps.</a:t>
            </a:r>
            <a:endParaRPr/>
          </a:p>
          <a:p>
            <a:pPr indent="-317500" lvl="0" marL="457200" rtl="0" algn="l">
              <a:lnSpc>
                <a:spcPct val="115000"/>
              </a:lnSpc>
              <a:spcBef>
                <a:spcPts val="1000"/>
              </a:spcBef>
              <a:spcAft>
                <a:spcPts val="0"/>
              </a:spcAft>
              <a:buSzPts val="1400"/>
              <a:buChar char="-"/>
            </a:pPr>
            <a:r>
              <a:rPr lang="en"/>
              <a:t>Interest to plan how to proceed: rename the committee to </a:t>
            </a:r>
            <a:r>
              <a:rPr lang="en" u="sng"/>
              <a:t>reflect advisory role</a:t>
            </a:r>
            <a:r>
              <a:rPr lang="en"/>
              <a:t>.</a:t>
            </a:r>
            <a:endParaRPr/>
          </a:p>
          <a:p>
            <a:pPr indent="-317500" lvl="0" marL="457200" rtl="0" algn="l">
              <a:lnSpc>
                <a:spcPct val="115000"/>
              </a:lnSpc>
              <a:spcBef>
                <a:spcPts val="1000"/>
              </a:spcBef>
              <a:spcAft>
                <a:spcPts val="0"/>
              </a:spcAft>
              <a:buSzPts val="1400"/>
              <a:buChar char="-"/>
            </a:pPr>
            <a:r>
              <a:rPr lang="en"/>
              <a:t>Currently it’s a bit unclear who makes decisions and when they are taken?</a:t>
            </a:r>
            <a:endParaRPr/>
          </a:p>
          <a:p>
            <a:pPr indent="0" lvl="0" marL="0" rtl="0" algn="l">
              <a:lnSpc>
                <a:spcPct val="115000"/>
              </a:lnSpc>
              <a:spcBef>
                <a:spcPts val="1000"/>
              </a:spcBef>
              <a:spcAft>
                <a:spcPts val="0"/>
              </a:spcAft>
              <a:buNone/>
            </a:pPr>
            <a:r>
              <a:rPr i="1" lang="en">
                <a:solidFill>
                  <a:srgbClr val="139D3D"/>
                </a:solidFill>
              </a:rPr>
              <a:t>Consensus isn’t necessarily needed as long as all opinions and advice makes it to the board. </a:t>
            </a:r>
            <a:endParaRPr i="1">
              <a:solidFill>
                <a:srgbClr val="139D3D"/>
              </a:solidFill>
            </a:endParaRPr>
          </a:p>
          <a:p>
            <a:pPr indent="0" lvl="0" marL="0" rtl="0" algn="l">
              <a:lnSpc>
                <a:spcPct val="115000"/>
              </a:lnSpc>
              <a:spcBef>
                <a:spcPts val="1000"/>
              </a:spcBef>
              <a:spcAft>
                <a:spcPts val="0"/>
              </a:spcAft>
              <a:buNone/>
            </a:pPr>
            <a:r>
              <a:rPr i="1" lang="en">
                <a:solidFill>
                  <a:srgbClr val="139D3D"/>
                </a:solidFill>
              </a:rPr>
              <a:t>We should finalise a decision framework to ensure transparency and formalise to ensure EVERY committee member is heard.</a:t>
            </a:r>
            <a:endParaRPr i="1">
              <a:solidFill>
                <a:srgbClr val="139D3D"/>
              </a:solidFill>
            </a:endParaRPr>
          </a:p>
          <a:p>
            <a:pPr indent="0" lvl="0" marL="0" rtl="0" algn="l">
              <a:lnSpc>
                <a:spcPct val="115000"/>
              </a:lnSpc>
              <a:spcBef>
                <a:spcPts val="1000"/>
              </a:spcBef>
              <a:spcAft>
                <a:spcPts val="0"/>
              </a:spcAft>
              <a:buNone/>
            </a:pPr>
            <a:r>
              <a:t/>
            </a:r>
            <a:endParaRPr i="1">
              <a:solidFill>
                <a:srgbClr val="139D3D"/>
              </a:solidFill>
            </a:endParaRPr>
          </a:p>
        </p:txBody>
      </p:sp>
      <p:sp>
        <p:nvSpPr>
          <p:cNvPr id="428" name="Google Shape;428;p21"/>
          <p:cNvSpPr txBox="1"/>
          <p:nvPr>
            <p:ph idx="1" type="body"/>
          </p:nvPr>
        </p:nvSpPr>
        <p:spPr>
          <a:xfrm>
            <a:off x="4932425" y="811125"/>
            <a:ext cx="3927000" cy="38904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t>Transparency process status:</a:t>
            </a:r>
            <a:endParaRPr/>
          </a:p>
          <a:p>
            <a:pPr indent="-317500" lvl="0" marL="457200" rtl="0" algn="l">
              <a:lnSpc>
                <a:spcPct val="115000"/>
              </a:lnSpc>
              <a:spcBef>
                <a:spcPts val="1000"/>
              </a:spcBef>
              <a:spcAft>
                <a:spcPts val="0"/>
              </a:spcAft>
              <a:buSzPts val="1400"/>
              <a:buChar char="-"/>
            </a:pPr>
            <a:r>
              <a:rPr lang="en"/>
              <a:t>Governance meetings monthly: Governance process is being reviewed in 2023. Summary shared via shared notes → Slack (crosspost via email)</a:t>
            </a:r>
            <a:endParaRPr/>
          </a:p>
          <a:p>
            <a:pPr indent="-317500" lvl="0" marL="457200" rtl="0" algn="l">
              <a:lnSpc>
                <a:spcPct val="115000"/>
              </a:lnSpc>
              <a:spcBef>
                <a:spcPts val="1000"/>
              </a:spcBef>
              <a:spcAft>
                <a:spcPts val="0"/>
              </a:spcAft>
              <a:buSzPts val="1400"/>
              <a:buChar char="-"/>
            </a:pPr>
            <a:r>
              <a:rPr lang="en"/>
              <a:t>Update about OLS work: </a:t>
            </a:r>
            <a:r>
              <a:rPr lang="en"/>
              <a:t>Decisions are made by the board based on funding priorities that support OLS operations and goals. </a:t>
            </a:r>
            <a:r>
              <a:rPr lang="en"/>
              <a:t>Yo has started to share updates. Testing format &amp; frequency.</a:t>
            </a:r>
            <a:endParaRPr/>
          </a:p>
          <a:p>
            <a:pPr indent="0" lvl="0" marL="0" rtl="0" algn="l">
              <a:lnSpc>
                <a:spcPct val="115000"/>
              </a:lnSpc>
              <a:spcBef>
                <a:spcPts val="1000"/>
              </a:spcBef>
              <a:spcAft>
                <a:spcPts val="1000"/>
              </a:spcAft>
              <a:buNone/>
            </a:pPr>
            <a:r>
              <a:rPr i="1" lang="en"/>
              <a:t>TO BE FINALISED: </a:t>
            </a:r>
            <a:r>
              <a:rPr i="1" lang="en">
                <a:solidFill>
                  <a:srgbClr val="139D3D"/>
                </a:solidFill>
              </a:rPr>
              <a:t>How updates are shared with community? Who does that communication? How to prioritise future work?</a:t>
            </a:r>
            <a:endParaRPr i="1">
              <a:solidFill>
                <a:srgbClr val="139D3D"/>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sp>
        <p:nvSpPr>
          <p:cNvPr id="433" name="Google Shape;433;p22"/>
          <p:cNvSpPr txBox="1"/>
          <p:nvPr>
            <p:ph type="title"/>
          </p:nvPr>
        </p:nvSpPr>
        <p:spPr>
          <a:xfrm>
            <a:off x="1168200" y="212825"/>
            <a:ext cx="68076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State of governance work, as of October 2023</a:t>
            </a:r>
            <a:endParaRPr/>
          </a:p>
        </p:txBody>
      </p:sp>
      <p:sp>
        <p:nvSpPr>
          <p:cNvPr id="434" name="Google Shape;434;p22"/>
          <p:cNvSpPr txBox="1"/>
          <p:nvPr>
            <p:ph idx="2" type="body"/>
          </p:nvPr>
        </p:nvSpPr>
        <p:spPr>
          <a:xfrm>
            <a:off x="105450" y="933250"/>
            <a:ext cx="4411200" cy="405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5E5E5E"/>
                </a:solidFill>
              </a:rPr>
              <a:t>What has surfaced?</a:t>
            </a:r>
            <a:endParaRPr b="1">
              <a:solidFill>
                <a:srgbClr val="5E5E5E"/>
              </a:solidFill>
            </a:endParaRPr>
          </a:p>
          <a:p>
            <a:pPr indent="-317500" lvl="0" marL="457200" rtl="0" algn="l">
              <a:lnSpc>
                <a:spcPct val="115000"/>
              </a:lnSpc>
              <a:spcBef>
                <a:spcPts val="1000"/>
              </a:spcBef>
              <a:spcAft>
                <a:spcPts val="0"/>
              </a:spcAft>
              <a:buSzPts val="1400"/>
              <a:buChar char="-"/>
            </a:pPr>
            <a:r>
              <a:rPr lang="en">
                <a:solidFill>
                  <a:srgbClr val="5E5E5E"/>
                </a:solidFill>
              </a:rPr>
              <a:t>Gov committee expressed to be involved in </a:t>
            </a:r>
            <a:r>
              <a:rPr lang="en">
                <a:solidFill>
                  <a:srgbClr val="139D3D"/>
                </a:solidFill>
              </a:rPr>
              <a:t>advisory capacity</a:t>
            </a:r>
            <a:r>
              <a:rPr lang="en"/>
              <a:t> </a:t>
            </a:r>
            <a:r>
              <a:rPr lang="en">
                <a:solidFill>
                  <a:srgbClr val="5E5E5E"/>
                </a:solidFill>
              </a:rPr>
              <a:t>(2-4 hrs time commitment)</a:t>
            </a:r>
            <a:endParaRPr>
              <a:solidFill>
                <a:srgbClr val="5E5E5E"/>
              </a:solidFill>
            </a:endParaRPr>
          </a:p>
          <a:p>
            <a:pPr indent="-317500" lvl="0" marL="457200" rtl="0" algn="l">
              <a:lnSpc>
                <a:spcPct val="115000"/>
              </a:lnSpc>
              <a:spcBef>
                <a:spcPts val="1000"/>
              </a:spcBef>
              <a:spcAft>
                <a:spcPts val="0"/>
              </a:spcAft>
              <a:buSzPts val="1400"/>
              <a:buChar char="-"/>
            </a:pPr>
            <a:r>
              <a:rPr lang="en">
                <a:solidFill>
                  <a:srgbClr val="139D3D"/>
                </a:solidFill>
              </a:rPr>
              <a:t>Committee meetings </a:t>
            </a:r>
            <a:r>
              <a:rPr lang="en">
                <a:solidFill>
                  <a:srgbClr val="5E5E5E"/>
                </a:solidFill>
              </a:rPr>
              <a:t>are where the OLS team will </a:t>
            </a:r>
            <a:r>
              <a:rPr lang="en">
                <a:solidFill>
                  <a:srgbClr val="139D3D"/>
                </a:solidFill>
              </a:rPr>
              <a:t>escalate</a:t>
            </a:r>
            <a:r>
              <a:rPr lang="en">
                <a:solidFill>
                  <a:srgbClr val="5E5E5E"/>
                </a:solidFill>
              </a:rPr>
              <a:t> a matter to the committee, and vice versa. Urgent issues will use Slack/email → meetings for feedback.</a:t>
            </a:r>
            <a:endParaRPr>
              <a:solidFill>
                <a:srgbClr val="5E5E5E"/>
              </a:solidFill>
            </a:endParaRPr>
          </a:p>
          <a:p>
            <a:pPr indent="-317500" lvl="0" marL="457200" rtl="0" algn="l">
              <a:lnSpc>
                <a:spcPct val="115000"/>
              </a:lnSpc>
              <a:spcBef>
                <a:spcPts val="1000"/>
              </a:spcBef>
              <a:spcAft>
                <a:spcPts val="0"/>
              </a:spcAft>
              <a:buSzPts val="1400"/>
              <a:buChar char="-"/>
            </a:pPr>
            <a:r>
              <a:rPr lang="en">
                <a:solidFill>
                  <a:srgbClr val="5E5E5E"/>
                </a:solidFill>
              </a:rPr>
              <a:t>Many yearly priorities are bound to funding commitments but the</a:t>
            </a:r>
            <a:r>
              <a:rPr lang="en"/>
              <a:t> </a:t>
            </a:r>
            <a:r>
              <a:rPr lang="en">
                <a:solidFill>
                  <a:srgbClr val="139D3D"/>
                </a:solidFill>
              </a:rPr>
              <a:t>committee</a:t>
            </a:r>
            <a:r>
              <a:rPr lang="en">
                <a:solidFill>
                  <a:srgbClr val="139D3D"/>
                </a:solidFill>
              </a:rPr>
              <a:t> will provide accountability</a:t>
            </a:r>
            <a:r>
              <a:rPr lang="en">
                <a:solidFill>
                  <a:srgbClr val="5E5E5E"/>
                </a:solidFill>
              </a:rPr>
              <a:t> through auditing, </a:t>
            </a:r>
            <a:r>
              <a:rPr lang="en">
                <a:solidFill>
                  <a:srgbClr val="5E5E5E"/>
                </a:solidFill>
              </a:rPr>
              <a:t>transparency</a:t>
            </a:r>
            <a:r>
              <a:rPr lang="en">
                <a:solidFill>
                  <a:srgbClr val="5E5E5E"/>
                </a:solidFill>
              </a:rPr>
              <a:t> and fair review processes through which </a:t>
            </a:r>
            <a:r>
              <a:rPr lang="en">
                <a:solidFill>
                  <a:srgbClr val="139D3D"/>
                </a:solidFill>
              </a:rPr>
              <a:t>advice</a:t>
            </a:r>
            <a:r>
              <a:rPr lang="en">
                <a:solidFill>
                  <a:srgbClr val="139D3D"/>
                </a:solidFill>
              </a:rPr>
              <a:t> and recommendations are made </a:t>
            </a:r>
            <a:endParaRPr>
              <a:solidFill>
                <a:srgbClr val="139D3D"/>
              </a:solidFill>
            </a:endParaRPr>
          </a:p>
          <a:p>
            <a:pPr indent="-317500" lvl="0" marL="457200" rtl="0" algn="l">
              <a:lnSpc>
                <a:spcPct val="115000"/>
              </a:lnSpc>
              <a:spcBef>
                <a:spcPts val="1000"/>
              </a:spcBef>
              <a:spcAft>
                <a:spcPts val="0"/>
              </a:spcAft>
              <a:buClr>
                <a:srgbClr val="5E5E5E"/>
              </a:buClr>
              <a:buSzPts val="1400"/>
              <a:buChar char="-"/>
            </a:pPr>
            <a:r>
              <a:rPr lang="en">
                <a:solidFill>
                  <a:srgbClr val="5E5E5E"/>
                </a:solidFill>
              </a:rPr>
              <a:t>Instead of a committee chair, preference for </a:t>
            </a:r>
            <a:r>
              <a:rPr lang="en">
                <a:solidFill>
                  <a:srgbClr val="139D3D"/>
                </a:solidFill>
              </a:rPr>
              <a:t>rotating chair/accountability roles</a:t>
            </a:r>
            <a:r>
              <a:rPr lang="en">
                <a:solidFill>
                  <a:srgbClr val="5E5E5E"/>
                </a:solidFill>
              </a:rPr>
              <a:t> from 2024.</a:t>
            </a:r>
            <a:endParaRPr>
              <a:solidFill>
                <a:srgbClr val="5E5E5E"/>
              </a:solidFill>
            </a:endParaRPr>
          </a:p>
          <a:p>
            <a:pPr indent="0" lvl="0" marL="0" rtl="0" algn="l">
              <a:lnSpc>
                <a:spcPct val="115000"/>
              </a:lnSpc>
              <a:spcBef>
                <a:spcPts val="0"/>
              </a:spcBef>
              <a:spcAft>
                <a:spcPts val="0"/>
              </a:spcAft>
              <a:buNone/>
            </a:pPr>
            <a:r>
              <a:t/>
            </a:r>
            <a:endParaRPr/>
          </a:p>
        </p:txBody>
      </p:sp>
      <p:sp>
        <p:nvSpPr>
          <p:cNvPr id="435" name="Google Shape;435;p22"/>
          <p:cNvSpPr txBox="1"/>
          <p:nvPr>
            <p:ph idx="2" type="body"/>
          </p:nvPr>
        </p:nvSpPr>
        <p:spPr>
          <a:xfrm>
            <a:off x="4636650" y="804075"/>
            <a:ext cx="4411200" cy="40566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b="1" lang="en"/>
              <a:t>Expectation alignment</a:t>
            </a:r>
            <a:endParaRPr b="1"/>
          </a:p>
          <a:p>
            <a:pPr indent="-317500" lvl="0" marL="457200" rtl="0" algn="l">
              <a:lnSpc>
                <a:spcPct val="115000"/>
              </a:lnSpc>
              <a:spcBef>
                <a:spcPts val="1000"/>
              </a:spcBef>
              <a:spcAft>
                <a:spcPts val="0"/>
              </a:spcAft>
              <a:buSzPts val="1400"/>
              <a:buChar char="-"/>
            </a:pPr>
            <a:r>
              <a:rPr lang="en"/>
              <a:t>Process documentation still remain a priority for OLS team to clarify how the committee will work. We should finish the review bef</a:t>
            </a:r>
            <a:r>
              <a:rPr lang="en"/>
              <a:t>ore diving into other areas of work. Documents will </a:t>
            </a:r>
            <a:r>
              <a:rPr lang="en"/>
              <a:t>open for the community feedback. </a:t>
            </a:r>
            <a:endParaRPr/>
          </a:p>
          <a:p>
            <a:pPr indent="-317500" lvl="0" marL="457200" rtl="0" algn="l">
              <a:lnSpc>
                <a:spcPct val="115000"/>
              </a:lnSpc>
              <a:spcBef>
                <a:spcPts val="1000"/>
              </a:spcBef>
              <a:spcAft>
                <a:spcPts val="0"/>
              </a:spcAft>
              <a:buSzPts val="1400"/>
              <a:buChar char="-"/>
            </a:pPr>
            <a:r>
              <a:rPr lang="en"/>
              <a:t>Committee would like to involve in other work. We should set priorities for the committee in 2024 for advisory work</a:t>
            </a:r>
            <a:r>
              <a:rPr i="1" lang="en">
                <a:solidFill>
                  <a:srgbClr val="139D3D"/>
                </a:solidFill>
              </a:rPr>
              <a:t>.</a:t>
            </a:r>
            <a:endParaRPr i="1">
              <a:solidFill>
                <a:srgbClr val="139D3D"/>
              </a:solidFill>
            </a:endParaRPr>
          </a:p>
          <a:p>
            <a:pPr indent="-317500" lvl="0" marL="457200" rtl="0" algn="l">
              <a:lnSpc>
                <a:spcPct val="115000"/>
              </a:lnSpc>
              <a:spcBef>
                <a:spcPts val="1000"/>
              </a:spcBef>
              <a:spcAft>
                <a:spcPts val="0"/>
              </a:spcAft>
              <a:buSzPts val="1400"/>
              <a:buChar char="-"/>
            </a:pPr>
            <a:r>
              <a:rPr lang="en">
                <a:solidFill>
                  <a:srgbClr val="5E5E5E"/>
                </a:solidFill>
              </a:rPr>
              <a:t>OLS team continue to maintain documents, take care of logistics, coordinate meetings, take actions based on recommendations. </a:t>
            </a:r>
            <a:endParaRPr>
              <a:solidFill>
                <a:srgbClr val="5E5E5E"/>
              </a:solidFill>
            </a:endParaRPr>
          </a:p>
          <a:p>
            <a:pPr indent="0" lvl="0" marL="0" rtl="0" algn="l">
              <a:lnSpc>
                <a:spcPct val="115000"/>
              </a:lnSpc>
              <a:spcBef>
                <a:spcPts val="1000"/>
              </a:spcBef>
              <a:spcAft>
                <a:spcPts val="0"/>
              </a:spcAft>
              <a:buNone/>
            </a:pPr>
            <a:r>
              <a:rPr b="1" lang="en">
                <a:solidFill>
                  <a:srgbClr val="5E5E5E"/>
                </a:solidFill>
              </a:rPr>
              <a:t>Documents reviewed: </a:t>
            </a:r>
            <a:r>
              <a:rPr lang="en">
                <a:solidFill>
                  <a:srgbClr val="5E5E5E"/>
                </a:solidFill>
              </a:rPr>
              <a:t>See next slide</a:t>
            </a:r>
            <a:endParaRPr>
              <a:solidFill>
                <a:srgbClr val="5E5E5E"/>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23"/>
          <p:cNvSpPr txBox="1"/>
          <p:nvPr>
            <p:ph type="title"/>
          </p:nvPr>
        </p:nvSpPr>
        <p:spPr>
          <a:xfrm>
            <a:off x="1168200" y="212825"/>
            <a:ext cx="68076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State of governance work, as of October 2023</a:t>
            </a:r>
            <a:br>
              <a:rPr lang="en"/>
            </a:br>
            <a:r>
              <a:rPr i="1" lang="en" sz="1900"/>
              <a:t>Document review status</a:t>
            </a:r>
            <a:endParaRPr i="1" sz="1900"/>
          </a:p>
        </p:txBody>
      </p:sp>
      <p:graphicFrame>
        <p:nvGraphicFramePr>
          <p:cNvPr id="441" name="Google Shape;441;p23"/>
          <p:cNvGraphicFramePr/>
          <p:nvPr/>
        </p:nvGraphicFramePr>
        <p:xfrm>
          <a:off x="791425" y="1144100"/>
          <a:ext cx="3000000" cy="3000000"/>
        </p:xfrm>
        <a:graphic>
          <a:graphicData uri="http://schemas.openxmlformats.org/drawingml/2006/table">
            <a:tbl>
              <a:tblPr>
                <a:noFill/>
                <a:tableStyleId>{B0420B63-69D6-4913-9BD6-9CFA3061010A}</a:tableStyleId>
              </a:tblPr>
              <a:tblGrid>
                <a:gridCol w="3885850"/>
                <a:gridCol w="3867450"/>
              </a:tblGrid>
              <a:tr h="284050">
                <a:tc>
                  <a:txBody>
                    <a:bodyPr/>
                    <a:lstStyle/>
                    <a:p>
                      <a:pPr indent="0" lvl="0" marL="0" rtl="0" algn="l">
                        <a:lnSpc>
                          <a:spcPct val="115000"/>
                        </a:lnSpc>
                        <a:spcBef>
                          <a:spcPts val="0"/>
                        </a:spcBef>
                        <a:spcAft>
                          <a:spcPts val="0"/>
                        </a:spcAft>
                        <a:buNone/>
                      </a:pPr>
                      <a:r>
                        <a:rPr b="1" lang="en" sz="1000"/>
                        <a:t>Document</a:t>
                      </a:r>
                      <a:endParaRPr b="1"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b="1" lang="en" sz="1000"/>
                        <a:t>Status</a:t>
                      </a:r>
                      <a:endParaRPr b="1"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B6D7A8"/>
                    </a:solidFill>
                  </a:tcPr>
                </a:tc>
              </a:tr>
              <a:tr h="284050">
                <a:tc>
                  <a:txBody>
                    <a:bodyPr/>
                    <a:lstStyle/>
                    <a:p>
                      <a:pPr indent="0" lvl="0" marL="0" rtl="0" algn="l">
                        <a:lnSpc>
                          <a:spcPct val="115000"/>
                        </a:lnSpc>
                        <a:spcBef>
                          <a:spcPts val="0"/>
                        </a:spcBef>
                        <a:spcAft>
                          <a:spcPts val="0"/>
                        </a:spcAft>
                        <a:buNone/>
                      </a:pPr>
                      <a:r>
                        <a:rPr lang="en" sz="1100" u="sng">
                          <a:solidFill>
                            <a:srgbClr val="1155CC"/>
                          </a:solidFill>
                          <a:hlinkClick r:id="rId3">
                            <a:extLst>
                              <a:ext uri="{A12FA001-AC4F-418D-AE19-62706E023703}">
                                <ahyp:hlinkClr val="tx"/>
                              </a:ext>
                            </a:extLst>
                          </a:hlinkClick>
                        </a:rPr>
                        <a:t>Onboarding handbook for the Governance Committee of OLS</a:t>
                      </a:r>
                      <a:endParaRPr sz="1000">
                        <a:uFill>
                          <a:noFill/>
                        </a:uFill>
                        <a:hlinkClick r:id="rId4"/>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Approved</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34A853"/>
                    </a:solidFill>
                  </a:tcPr>
                </a:tc>
              </a:tr>
              <a:tr h="216375">
                <a:tc>
                  <a:txBody>
                    <a:bodyPr/>
                    <a:lstStyle/>
                    <a:p>
                      <a:pPr indent="0" lvl="0" marL="0" rtl="0" algn="l">
                        <a:lnSpc>
                          <a:spcPct val="115000"/>
                        </a:lnSpc>
                        <a:spcBef>
                          <a:spcPts val="0"/>
                        </a:spcBef>
                        <a:spcAft>
                          <a:spcPts val="0"/>
                        </a:spcAft>
                        <a:buNone/>
                      </a:pPr>
                      <a:r>
                        <a:rPr lang="en" sz="1100" u="sng">
                          <a:solidFill>
                            <a:srgbClr val="1155CC"/>
                          </a:solidFill>
                          <a:hlinkClick r:id="rId5">
                            <a:extLst>
                              <a:ext uri="{A12FA001-AC4F-418D-AE19-62706E023703}">
                                <ahyp:hlinkClr val="tx"/>
                              </a:ext>
                            </a:extLst>
                          </a:hlinkClick>
                        </a:rPr>
                        <a:t>OLS-Vision-and-Mission</a:t>
                      </a:r>
                      <a:endParaRPr sz="1000">
                        <a:uFill>
                          <a:noFill/>
                        </a:uFill>
                        <a:hlinkClick r:id="rId6"/>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Ongoing</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BBC04"/>
                    </a:solidFill>
                  </a:tcPr>
                </a:tc>
              </a:tr>
              <a:tr h="528625">
                <a:tc>
                  <a:txBody>
                    <a:bodyPr/>
                    <a:lstStyle/>
                    <a:p>
                      <a:pPr indent="0" lvl="0" marL="0" rtl="0" algn="l">
                        <a:lnSpc>
                          <a:spcPct val="115000"/>
                        </a:lnSpc>
                        <a:spcBef>
                          <a:spcPts val="0"/>
                        </a:spcBef>
                        <a:spcAft>
                          <a:spcPts val="0"/>
                        </a:spcAft>
                        <a:buNone/>
                      </a:pPr>
                      <a:r>
                        <a:rPr lang="en" sz="1100" u="sng">
                          <a:solidFill>
                            <a:srgbClr val="1155CC"/>
                          </a:solidFill>
                          <a:hlinkClick r:id="rId7">
                            <a:extLst>
                              <a:ext uri="{A12FA001-AC4F-418D-AE19-62706E023703}">
                                <ahyp:hlinkClr val="tx"/>
                              </a:ext>
                            </a:extLst>
                          </a:hlinkClick>
                        </a:rPr>
                        <a:t>OLS Guiding Principles</a:t>
                      </a:r>
                      <a:endParaRPr sz="1000">
                        <a:uFill>
                          <a:noFill/>
                        </a:uFill>
                        <a:hlinkClick r:id="rId8"/>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Paused - and internal priority framework was shared:</a:t>
                      </a:r>
                      <a:r>
                        <a:rPr lang="en" sz="1000">
                          <a:uFill>
                            <a:noFill/>
                          </a:uFill>
                          <a:hlinkClick r:id="rId9"/>
                        </a:rPr>
                        <a:t> </a:t>
                      </a:r>
                      <a:r>
                        <a:rPr lang="en" sz="1000" u="sng">
                          <a:solidFill>
                            <a:schemeClr val="hlink"/>
                          </a:solidFill>
                          <a:hlinkClick r:id="rId10"/>
                        </a:rPr>
                        <a:t>https://zenodo.org/records/8349155</a:t>
                      </a:r>
                      <a:endParaRPr sz="1000" u="sng">
                        <a:solidFill>
                          <a:schemeClr val="hlink"/>
                        </a:solidFill>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EA4335"/>
                    </a:solidFill>
                  </a:tcPr>
                </a:tc>
              </a:tr>
              <a:tr h="284050">
                <a:tc>
                  <a:txBody>
                    <a:bodyPr/>
                    <a:lstStyle/>
                    <a:p>
                      <a:pPr indent="0" lvl="0" marL="0" rtl="0" algn="l">
                        <a:lnSpc>
                          <a:spcPct val="115000"/>
                        </a:lnSpc>
                        <a:spcBef>
                          <a:spcPts val="0"/>
                        </a:spcBef>
                        <a:spcAft>
                          <a:spcPts val="0"/>
                        </a:spcAft>
                        <a:buNone/>
                      </a:pPr>
                      <a:r>
                        <a:rPr lang="en" sz="1100" u="sng">
                          <a:solidFill>
                            <a:srgbClr val="1155CC"/>
                          </a:solidFill>
                          <a:hlinkClick r:id="rId11">
                            <a:extLst>
                              <a:ext uri="{A12FA001-AC4F-418D-AE19-62706E023703}">
                                <ahyp:hlinkClr val="tx"/>
                              </a:ext>
                            </a:extLst>
                          </a:hlinkClick>
                        </a:rPr>
                        <a:t>OLS organisation structure and community roles document</a:t>
                      </a:r>
                      <a:endParaRPr sz="1000">
                        <a:uFill>
                          <a:noFill/>
                        </a:uFill>
                        <a:hlinkClick r:id="rId12"/>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Reviewed. Should be published on website.</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BBC04"/>
                    </a:solidFill>
                  </a:tcPr>
                </a:tc>
              </a:tr>
              <a:tr h="891550">
                <a:tc>
                  <a:txBody>
                    <a:bodyPr/>
                    <a:lstStyle/>
                    <a:p>
                      <a:pPr indent="0" lvl="0" marL="0" rtl="0" algn="l">
                        <a:lnSpc>
                          <a:spcPct val="115000"/>
                        </a:lnSpc>
                        <a:spcBef>
                          <a:spcPts val="0"/>
                        </a:spcBef>
                        <a:spcAft>
                          <a:spcPts val="0"/>
                        </a:spcAft>
                        <a:buNone/>
                      </a:pPr>
                      <a:r>
                        <a:rPr lang="en" sz="1100" u="sng">
                          <a:solidFill>
                            <a:srgbClr val="1155CC"/>
                          </a:solidFill>
                          <a:hlinkClick r:id="rId13">
                            <a:extLst>
                              <a:ext uri="{A12FA001-AC4F-418D-AE19-62706E023703}">
                                <ahyp:hlinkClr val="tx"/>
                              </a:ext>
                            </a:extLst>
                          </a:hlinkClick>
                        </a:rPr>
                        <a:t>OLS Organisation chart </a:t>
                      </a:r>
                      <a:endParaRPr sz="1000">
                        <a:uFill>
                          <a:noFill/>
                        </a:uFill>
                        <a:hlinkClick r:id="rId14"/>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Reviewed, A Miro board was created:</a:t>
                      </a:r>
                      <a:r>
                        <a:rPr lang="en" sz="1000">
                          <a:uFill>
                            <a:noFill/>
                          </a:uFill>
                          <a:hlinkClick r:id="rId15"/>
                        </a:rPr>
                        <a:t> </a:t>
                      </a:r>
                      <a:r>
                        <a:rPr lang="en" sz="1000" u="sng">
                          <a:solidFill>
                            <a:schemeClr val="hlink"/>
                          </a:solidFill>
                          <a:hlinkClick r:id="rId16"/>
                        </a:rPr>
                        <a:t>https://miro.com/app/board/uXjVMo-DiLc=/?share_link_id=229643378131.</a:t>
                      </a:r>
                      <a:r>
                        <a:rPr lang="en" sz="1000"/>
                        <a:t> Should be shared on GitHub and linked to website at the end of review stage.</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FBBC04"/>
                    </a:solidFill>
                  </a:tcPr>
                </a:tc>
              </a:tr>
              <a:tr h="505350">
                <a:tc>
                  <a:txBody>
                    <a:bodyPr/>
                    <a:lstStyle/>
                    <a:p>
                      <a:pPr indent="0" lvl="0" marL="0" rtl="0" algn="l">
                        <a:lnSpc>
                          <a:spcPct val="115000"/>
                        </a:lnSpc>
                        <a:spcBef>
                          <a:spcPts val="0"/>
                        </a:spcBef>
                        <a:spcAft>
                          <a:spcPts val="0"/>
                        </a:spcAft>
                        <a:buNone/>
                      </a:pPr>
                      <a:r>
                        <a:rPr lang="en" sz="1100" u="sng">
                          <a:solidFill>
                            <a:srgbClr val="1155CC"/>
                          </a:solidFill>
                          <a:hlinkClick r:id="rId17">
                            <a:extLst>
                              <a:ext uri="{A12FA001-AC4F-418D-AE19-62706E023703}">
                                <ahyp:hlinkClr val="tx"/>
                              </a:ext>
                            </a:extLst>
                          </a:hlinkClick>
                        </a:rPr>
                        <a:t>Governance Committee Membership</a:t>
                      </a:r>
                      <a:endParaRPr sz="1000">
                        <a:uFill>
                          <a:noFill/>
                        </a:uFill>
                        <a:hlinkClick r:id="rId18"/>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Two unresolved comments to be agreed on. Discuss what the election process looks like</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EA4335"/>
                    </a:solidFill>
                  </a:tcPr>
                </a:tc>
              </a:tr>
              <a:tr h="402375">
                <a:tc>
                  <a:txBody>
                    <a:bodyPr/>
                    <a:lstStyle/>
                    <a:p>
                      <a:pPr indent="0" lvl="0" marL="0" rtl="0" algn="l">
                        <a:lnSpc>
                          <a:spcPct val="115000"/>
                        </a:lnSpc>
                        <a:spcBef>
                          <a:spcPts val="0"/>
                        </a:spcBef>
                        <a:spcAft>
                          <a:spcPts val="0"/>
                        </a:spcAft>
                        <a:buNone/>
                      </a:pPr>
                      <a:r>
                        <a:rPr lang="en" sz="1100" u="sng">
                          <a:solidFill>
                            <a:srgbClr val="1155CC"/>
                          </a:solidFill>
                          <a:hlinkClick r:id="rId19">
                            <a:extLst>
                              <a:ext uri="{A12FA001-AC4F-418D-AE19-62706E023703}">
                                <ahyp:hlinkClr val="tx"/>
                              </a:ext>
                            </a:extLst>
                          </a:hlinkClick>
                        </a:rPr>
                        <a:t>committee participation and membership</a:t>
                      </a:r>
                      <a:endParaRPr sz="1000">
                        <a:uFill>
                          <a:noFill/>
                        </a:uFill>
                        <a:hlinkClick r:id="rId20"/>
                      </a:endParaRPr>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Some unresolved comments -- agree on the renewal and step down process.</a:t>
                      </a:r>
                      <a:endParaRPr sz="1000"/>
                    </a:p>
                  </a:txBody>
                  <a:tcPr marT="19050" marB="19050" marR="28575" marL="28575" anchor="b">
                    <a:lnL cap="flat" cmpd="sng" w="9525">
                      <a:solidFill>
                        <a:srgbClr val="999999"/>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solidFill>
                      <a:srgbClr val="EA4335"/>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39D3D"/>
        </a:solidFill>
      </p:bgPr>
    </p:bg>
    <p:spTree>
      <p:nvGrpSpPr>
        <p:cNvPr id="446" name="Shape 446"/>
        <p:cNvGrpSpPr/>
        <p:nvPr/>
      </p:nvGrpSpPr>
      <p:grpSpPr>
        <a:xfrm>
          <a:off x="0" y="0"/>
          <a:ext cx="0" cy="0"/>
          <a:chOff x="0" y="0"/>
          <a:chExt cx="0" cy="0"/>
        </a:xfrm>
      </p:grpSpPr>
      <p:pic>
        <p:nvPicPr>
          <p:cNvPr id="447" name="Google Shape;447;p24"/>
          <p:cNvPicPr preferRelativeResize="0"/>
          <p:nvPr/>
        </p:nvPicPr>
        <p:blipFill>
          <a:blip r:embed="rId3">
            <a:alphaModFix/>
          </a:blip>
          <a:stretch>
            <a:fillRect/>
          </a:stretch>
        </p:blipFill>
        <p:spPr>
          <a:xfrm>
            <a:off x="0" y="204975"/>
            <a:ext cx="7692636" cy="4838700"/>
          </a:xfrm>
          <a:prstGeom prst="rect">
            <a:avLst/>
          </a:prstGeom>
          <a:noFill/>
          <a:ln>
            <a:noFill/>
          </a:ln>
        </p:spPr>
      </p:pic>
      <p:pic>
        <p:nvPicPr>
          <p:cNvPr id="448" name="Google Shape;448;p24"/>
          <p:cNvPicPr preferRelativeResize="0"/>
          <p:nvPr/>
        </p:nvPicPr>
        <p:blipFill>
          <a:blip r:embed="rId4">
            <a:alphaModFix/>
          </a:blip>
          <a:stretch>
            <a:fillRect/>
          </a:stretch>
        </p:blipFill>
        <p:spPr>
          <a:xfrm>
            <a:off x="252550" y="305700"/>
            <a:ext cx="352100" cy="320075"/>
          </a:xfrm>
          <a:prstGeom prst="rect">
            <a:avLst/>
          </a:prstGeom>
          <a:noFill/>
          <a:ln>
            <a:noFill/>
          </a:ln>
        </p:spPr>
      </p:pic>
      <p:pic>
        <p:nvPicPr>
          <p:cNvPr id="449" name="Google Shape;449;p24"/>
          <p:cNvPicPr preferRelativeResize="0"/>
          <p:nvPr/>
        </p:nvPicPr>
        <p:blipFill>
          <a:blip r:embed="rId5">
            <a:alphaModFix/>
          </a:blip>
          <a:stretch>
            <a:fillRect/>
          </a:stretch>
        </p:blipFill>
        <p:spPr>
          <a:xfrm>
            <a:off x="0" y="0"/>
            <a:ext cx="9144003" cy="5143501"/>
          </a:xfrm>
          <a:prstGeom prst="rect">
            <a:avLst/>
          </a:prstGeom>
          <a:noFill/>
          <a:ln>
            <a:noFill/>
          </a:ln>
        </p:spPr>
      </p:pic>
      <p:sp>
        <p:nvSpPr>
          <p:cNvPr id="450" name="Google Shape;450;p24"/>
          <p:cNvSpPr txBox="1"/>
          <p:nvPr>
            <p:ph type="title"/>
          </p:nvPr>
        </p:nvSpPr>
        <p:spPr>
          <a:xfrm>
            <a:off x="1396450" y="1733613"/>
            <a:ext cx="6099000" cy="54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We will keep this slidedeck live</a:t>
            </a:r>
            <a:endParaRPr b="1"/>
          </a:p>
        </p:txBody>
      </p:sp>
      <p:sp>
        <p:nvSpPr>
          <p:cNvPr id="451" name="Google Shape;451;p24"/>
          <p:cNvSpPr txBox="1"/>
          <p:nvPr>
            <p:ph idx="1" type="body"/>
          </p:nvPr>
        </p:nvSpPr>
        <p:spPr>
          <a:xfrm>
            <a:off x="1396450" y="2280390"/>
            <a:ext cx="6099000" cy="112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Information for the next meetings and updates will be added here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3" name="Shape 113"/>
        <p:cNvGrpSpPr/>
        <p:nvPr/>
      </p:nvGrpSpPr>
      <p:grpSpPr>
        <a:xfrm>
          <a:off x="0" y="0"/>
          <a:ext cx="0" cy="0"/>
          <a:chOff x="0" y="0"/>
          <a:chExt cx="0" cy="0"/>
        </a:xfrm>
      </p:grpSpPr>
      <p:pic>
        <p:nvPicPr>
          <p:cNvPr id="114" name="Google Shape;114;p11"/>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115" name="Google Shape;115;p11"/>
          <p:cNvSpPr txBox="1"/>
          <p:nvPr>
            <p:ph type="title"/>
          </p:nvPr>
        </p:nvSpPr>
        <p:spPr>
          <a:xfrm>
            <a:off x="1406925" y="-26250"/>
            <a:ext cx="60990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t>OLS Governance Committee Members</a:t>
            </a:r>
            <a:endParaRPr b="1" sz="1600"/>
          </a:p>
        </p:txBody>
      </p:sp>
      <p:grpSp>
        <p:nvGrpSpPr>
          <p:cNvPr id="116" name="Google Shape;116;p11"/>
          <p:cNvGrpSpPr/>
          <p:nvPr/>
        </p:nvGrpSpPr>
        <p:grpSpPr>
          <a:xfrm>
            <a:off x="518650" y="2778500"/>
            <a:ext cx="8106702" cy="1790163"/>
            <a:chOff x="604650" y="1303375"/>
            <a:chExt cx="8106702" cy="1790163"/>
          </a:xfrm>
        </p:grpSpPr>
        <p:pic>
          <p:nvPicPr>
            <p:cNvPr id="117" name="Google Shape;117;p11"/>
            <p:cNvPicPr preferRelativeResize="0"/>
            <p:nvPr/>
          </p:nvPicPr>
          <p:blipFill rotWithShape="1">
            <a:blip r:embed="rId5">
              <a:alphaModFix/>
            </a:blip>
            <a:srcRect b="44006" l="35327" r="32012" t="18664"/>
            <a:stretch/>
          </p:blipFill>
          <p:spPr>
            <a:xfrm>
              <a:off x="3928625" y="1316613"/>
              <a:ext cx="1458725" cy="1776925"/>
            </a:xfrm>
            <a:prstGeom prst="rect">
              <a:avLst/>
            </a:prstGeom>
            <a:noFill/>
            <a:ln>
              <a:noFill/>
            </a:ln>
          </p:spPr>
        </p:pic>
        <p:pic>
          <p:nvPicPr>
            <p:cNvPr id="118" name="Google Shape;118;p11"/>
            <p:cNvPicPr preferRelativeResize="0"/>
            <p:nvPr/>
          </p:nvPicPr>
          <p:blipFill>
            <a:blip r:embed="rId6">
              <a:alphaModFix/>
            </a:blip>
            <a:stretch>
              <a:fillRect/>
            </a:stretch>
          </p:blipFill>
          <p:spPr>
            <a:xfrm>
              <a:off x="2266637" y="1316612"/>
              <a:ext cx="1458723" cy="1750462"/>
            </a:xfrm>
            <a:prstGeom prst="rect">
              <a:avLst/>
            </a:prstGeom>
            <a:noFill/>
            <a:ln>
              <a:noFill/>
            </a:ln>
          </p:spPr>
        </p:pic>
        <p:pic>
          <p:nvPicPr>
            <p:cNvPr id="119" name="Google Shape;119;p11"/>
            <p:cNvPicPr preferRelativeResize="0"/>
            <p:nvPr/>
          </p:nvPicPr>
          <p:blipFill rotWithShape="1">
            <a:blip r:embed="rId7">
              <a:alphaModFix/>
            </a:blip>
            <a:srcRect b="0" l="14342" r="3562" t="0"/>
            <a:stretch/>
          </p:blipFill>
          <p:spPr>
            <a:xfrm>
              <a:off x="604650" y="1303375"/>
              <a:ext cx="1458725" cy="1776925"/>
            </a:xfrm>
            <a:prstGeom prst="rect">
              <a:avLst/>
            </a:prstGeom>
            <a:noFill/>
            <a:ln>
              <a:noFill/>
            </a:ln>
          </p:spPr>
        </p:pic>
        <p:pic>
          <p:nvPicPr>
            <p:cNvPr id="120" name="Google Shape;120;p11"/>
            <p:cNvPicPr preferRelativeResize="0"/>
            <p:nvPr/>
          </p:nvPicPr>
          <p:blipFill rotWithShape="1">
            <a:blip r:embed="rId8">
              <a:alphaModFix/>
            </a:blip>
            <a:srcRect b="0" l="17904" r="0" t="0"/>
            <a:stretch/>
          </p:blipFill>
          <p:spPr>
            <a:xfrm>
              <a:off x="5590625" y="1303375"/>
              <a:ext cx="1458725" cy="1776925"/>
            </a:xfrm>
            <a:prstGeom prst="rect">
              <a:avLst/>
            </a:prstGeom>
            <a:noFill/>
            <a:ln>
              <a:noFill/>
            </a:ln>
          </p:spPr>
        </p:pic>
        <p:pic>
          <p:nvPicPr>
            <p:cNvPr id="121" name="Google Shape;121;p11"/>
            <p:cNvPicPr preferRelativeResize="0"/>
            <p:nvPr/>
          </p:nvPicPr>
          <p:blipFill rotWithShape="1">
            <a:blip r:embed="rId9">
              <a:alphaModFix/>
            </a:blip>
            <a:srcRect b="22934" l="27374" r="13957" t="5596"/>
            <a:stretch/>
          </p:blipFill>
          <p:spPr>
            <a:xfrm>
              <a:off x="7252626" y="1303375"/>
              <a:ext cx="1458725" cy="1776926"/>
            </a:xfrm>
            <a:prstGeom prst="rect">
              <a:avLst/>
            </a:prstGeom>
            <a:noFill/>
            <a:ln>
              <a:noFill/>
            </a:ln>
          </p:spPr>
        </p:pic>
      </p:grpSp>
      <p:grpSp>
        <p:nvGrpSpPr>
          <p:cNvPr id="122" name="Google Shape;122;p11"/>
          <p:cNvGrpSpPr/>
          <p:nvPr/>
        </p:nvGrpSpPr>
        <p:grpSpPr>
          <a:xfrm>
            <a:off x="518675" y="473375"/>
            <a:ext cx="8106625" cy="1790152"/>
            <a:chOff x="604650" y="3223975"/>
            <a:chExt cx="8106625" cy="1790152"/>
          </a:xfrm>
        </p:grpSpPr>
        <p:sp>
          <p:nvSpPr>
            <p:cNvPr id="123" name="Google Shape;123;p11"/>
            <p:cNvSpPr/>
            <p:nvPr/>
          </p:nvSpPr>
          <p:spPr>
            <a:xfrm>
              <a:off x="1588450" y="3466850"/>
              <a:ext cx="1310700" cy="221400"/>
            </a:xfrm>
            <a:prstGeom prst="rect">
              <a:avLst/>
            </a:prstGeom>
            <a:noFill/>
            <a:ln>
              <a:noFill/>
            </a:ln>
          </p:spPr>
          <p:txBody>
            <a:bodyPr anchorCtr="0" anchor="t" bIns="0" lIns="0" spcFirstLastPara="1" rIns="0" wrap="square" tIns="0">
              <a:noAutofit/>
            </a:bodyPr>
            <a:lstStyle/>
            <a:p>
              <a:pPr indent="0" lvl="0" marL="0" marR="0" rtl="0" algn="l">
                <a:lnSpc>
                  <a:spcPct val="117500"/>
                </a:lnSpc>
                <a:spcBef>
                  <a:spcPts val="0"/>
                </a:spcBef>
                <a:spcAft>
                  <a:spcPts val="0"/>
                </a:spcAft>
                <a:buNone/>
              </a:pPr>
              <a:r>
                <a:rPr b="1" i="0" lang="en" u="none" cap="none" strike="noStrike">
                  <a:solidFill>
                    <a:srgbClr val="FFFFFF"/>
                  </a:solidFill>
                  <a:latin typeface="Raleway"/>
                  <a:ea typeface="Raleway"/>
                  <a:cs typeface="Raleway"/>
                  <a:sym typeface="Raleway"/>
                </a:rPr>
                <a:t>Bérénice Batut</a:t>
              </a:r>
              <a:endParaRPr b="0" i="0" u="none" cap="none" strike="noStrike">
                <a:solidFill>
                  <a:schemeClr val="dk1"/>
                </a:solidFill>
                <a:latin typeface="Calibri"/>
                <a:ea typeface="Calibri"/>
                <a:cs typeface="Calibri"/>
                <a:sym typeface="Calibri"/>
              </a:endParaRPr>
            </a:p>
          </p:txBody>
        </p:sp>
        <p:sp>
          <p:nvSpPr>
            <p:cNvPr id="124" name="Google Shape;124;p11"/>
            <p:cNvSpPr/>
            <p:nvPr/>
          </p:nvSpPr>
          <p:spPr>
            <a:xfrm>
              <a:off x="4708950" y="3466850"/>
              <a:ext cx="1310700" cy="221400"/>
            </a:xfrm>
            <a:prstGeom prst="rect">
              <a:avLst/>
            </a:prstGeom>
            <a:noFill/>
            <a:ln>
              <a:noFill/>
            </a:ln>
          </p:spPr>
          <p:txBody>
            <a:bodyPr anchorCtr="0" anchor="t" bIns="0" lIns="0" spcFirstLastPara="1" rIns="0" wrap="square" tIns="0">
              <a:noAutofit/>
            </a:bodyPr>
            <a:lstStyle/>
            <a:p>
              <a:pPr indent="0" lvl="0" marL="0" marR="0" rtl="0" algn="l">
                <a:lnSpc>
                  <a:spcPct val="117500"/>
                </a:lnSpc>
                <a:spcBef>
                  <a:spcPts val="0"/>
                </a:spcBef>
                <a:spcAft>
                  <a:spcPts val="0"/>
                </a:spcAft>
                <a:buNone/>
              </a:pPr>
              <a:r>
                <a:rPr b="1" i="0" lang="en" u="none" cap="none" strike="noStrike">
                  <a:solidFill>
                    <a:srgbClr val="FFFFFF"/>
                  </a:solidFill>
                  <a:latin typeface="Raleway"/>
                  <a:ea typeface="Raleway"/>
                  <a:cs typeface="Raleway"/>
                  <a:sym typeface="Raleway"/>
                </a:rPr>
                <a:t>Malvika Sharan</a:t>
              </a:r>
              <a:endParaRPr b="0" i="0" u="none" cap="none" strike="noStrike">
                <a:solidFill>
                  <a:schemeClr val="dk1"/>
                </a:solidFill>
                <a:latin typeface="Calibri"/>
                <a:ea typeface="Calibri"/>
                <a:cs typeface="Calibri"/>
                <a:sym typeface="Calibri"/>
              </a:endParaRPr>
            </a:p>
          </p:txBody>
        </p:sp>
        <p:pic>
          <p:nvPicPr>
            <p:cNvPr id="125" name="Google Shape;125;p11"/>
            <p:cNvPicPr preferRelativeResize="0"/>
            <p:nvPr/>
          </p:nvPicPr>
          <p:blipFill rotWithShape="1">
            <a:blip r:embed="rId10">
              <a:alphaModFix/>
            </a:blip>
            <a:srcRect b="39739" l="19630" r="26878" t="-3928"/>
            <a:stretch/>
          </p:blipFill>
          <p:spPr>
            <a:xfrm>
              <a:off x="604650" y="3237200"/>
              <a:ext cx="1458724" cy="1750476"/>
            </a:xfrm>
            <a:prstGeom prst="rect">
              <a:avLst/>
            </a:prstGeom>
            <a:noFill/>
            <a:ln>
              <a:noFill/>
            </a:ln>
          </p:spPr>
        </p:pic>
        <p:pic>
          <p:nvPicPr>
            <p:cNvPr id="126" name="Google Shape;126;p11"/>
            <p:cNvPicPr preferRelativeResize="0"/>
            <p:nvPr/>
          </p:nvPicPr>
          <p:blipFill rotWithShape="1">
            <a:blip r:embed="rId11">
              <a:alphaModFix/>
            </a:blip>
            <a:srcRect b="21476" l="17295" r="18242" t="0"/>
            <a:stretch/>
          </p:blipFill>
          <p:spPr>
            <a:xfrm>
              <a:off x="2266625" y="3237200"/>
              <a:ext cx="1458725" cy="1776925"/>
            </a:xfrm>
            <a:prstGeom prst="rect">
              <a:avLst/>
            </a:prstGeom>
            <a:noFill/>
            <a:ln>
              <a:noFill/>
            </a:ln>
          </p:spPr>
        </p:pic>
        <p:pic>
          <p:nvPicPr>
            <p:cNvPr id="127" name="Google Shape;127;p11"/>
            <p:cNvPicPr preferRelativeResize="0"/>
            <p:nvPr/>
          </p:nvPicPr>
          <p:blipFill rotWithShape="1">
            <a:blip r:embed="rId12">
              <a:alphaModFix/>
            </a:blip>
            <a:srcRect b="25164" l="11834" r="25347" t="17446"/>
            <a:stretch/>
          </p:blipFill>
          <p:spPr>
            <a:xfrm>
              <a:off x="3928600" y="3237200"/>
              <a:ext cx="1458724" cy="1776927"/>
            </a:xfrm>
            <a:prstGeom prst="rect">
              <a:avLst/>
            </a:prstGeom>
            <a:noFill/>
            <a:ln>
              <a:noFill/>
            </a:ln>
          </p:spPr>
        </p:pic>
        <p:pic>
          <p:nvPicPr>
            <p:cNvPr id="128" name="Google Shape;128;p11"/>
            <p:cNvPicPr preferRelativeResize="0"/>
            <p:nvPr/>
          </p:nvPicPr>
          <p:blipFill rotWithShape="1">
            <a:blip r:embed="rId13">
              <a:alphaModFix/>
            </a:blip>
            <a:srcRect b="0" l="0" r="0" t="8642"/>
            <a:stretch/>
          </p:blipFill>
          <p:spPr>
            <a:xfrm>
              <a:off x="5590575" y="3237199"/>
              <a:ext cx="1458725" cy="1776925"/>
            </a:xfrm>
            <a:prstGeom prst="rect">
              <a:avLst/>
            </a:prstGeom>
            <a:noFill/>
            <a:ln>
              <a:noFill/>
            </a:ln>
          </p:spPr>
        </p:pic>
        <p:pic>
          <p:nvPicPr>
            <p:cNvPr id="129" name="Google Shape;129;p11"/>
            <p:cNvPicPr preferRelativeResize="0"/>
            <p:nvPr/>
          </p:nvPicPr>
          <p:blipFill rotWithShape="1">
            <a:blip r:embed="rId14">
              <a:alphaModFix/>
            </a:blip>
            <a:srcRect b="18500" l="0" r="10793" t="0"/>
            <a:stretch/>
          </p:blipFill>
          <p:spPr>
            <a:xfrm>
              <a:off x="7252550" y="3223975"/>
              <a:ext cx="1458725" cy="1776925"/>
            </a:xfrm>
            <a:prstGeom prst="rect">
              <a:avLst/>
            </a:prstGeom>
            <a:noFill/>
            <a:ln>
              <a:noFill/>
            </a:ln>
          </p:spPr>
        </p:pic>
      </p:grpSp>
      <p:sp>
        <p:nvSpPr>
          <p:cNvPr id="130" name="Google Shape;130;p11"/>
          <p:cNvSpPr txBox="1"/>
          <p:nvPr/>
        </p:nvSpPr>
        <p:spPr>
          <a:xfrm>
            <a:off x="518700" y="4492475"/>
            <a:ext cx="1467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Anelda Van Der Walt</a:t>
            </a:r>
            <a:endParaRPr sz="1200">
              <a:solidFill>
                <a:srgbClr val="139D3D"/>
              </a:solidFill>
            </a:endParaRPr>
          </a:p>
        </p:txBody>
      </p:sp>
      <p:sp>
        <p:nvSpPr>
          <p:cNvPr id="131" name="Google Shape;131;p11"/>
          <p:cNvSpPr txBox="1"/>
          <p:nvPr/>
        </p:nvSpPr>
        <p:spPr>
          <a:xfrm>
            <a:off x="2176925" y="4492475"/>
            <a:ext cx="1661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Batool Almarzouq</a:t>
            </a:r>
            <a:endParaRPr sz="1200">
              <a:solidFill>
                <a:srgbClr val="139D3D"/>
              </a:solidFill>
            </a:endParaRPr>
          </a:p>
        </p:txBody>
      </p:sp>
      <p:sp>
        <p:nvSpPr>
          <p:cNvPr id="132" name="Google Shape;132;p11"/>
          <p:cNvSpPr txBox="1"/>
          <p:nvPr/>
        </p:nvSpPr>
        <p:spPr>
          <a:xfrm>
            <a:off x="3838350" y="4492475"/>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Esther Plomp</a:t>
            </a:r>
            <a:endParaRPr sz="1200">
              <a:solidFill>
                <a:srgbClr val="139D3D"/>
              </a:solidFill>
            </a:endParaRPr>
          </a:p>
        </p:txBody>
      </p:sp>
      <p:sp>
        <p:nvSpPr>
          <p:cNvPr id="133" name="Google Shape;133;p11"/>
          <p:cNvSpPr txBox="1"/>
          <p:nvPr/>
        </p:nvSpPr>
        <p:spPr>
          <a:xfrm>
            <a:off x="5499775" y="4492475"/>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Hao Ye</a:t>
            </a:r>
            <a:endParaRPr sz="1200">
              <a:solidFill>
                <a:srgbClr val="139D3D"/>
              </a:solidFill>
            </a:endParaRPr>
          </a:p>
        </p:txBody>
      </p:sp>
      <p:sp>
        <p:nvSpPr>
          <p:cNvPr id="134" name="Google Shape;134;p11"/>
          <p:cNvSpPr txBox="1"/>
          <p:nvPr/>
        </p:nvSpPr>
        <p:spPr>
          <a:xfrm>
            <a:off x="7161200" y="4492475"/>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Laura Ación</a:t>
            </a:r>
            <a:endParaRPr sz="1200">
              <a:solidFill>
                <a:srgbClr val="139D3D"/>
              </a:solidFill>
            </a:endParaRPr>
          </a:p>
        </p:txBody>
      </p:sp>
      <p:sp>
        <p:nvSpPr>
          <p:cNvPr id="135" name="Google Shape;135;p11"/>
          <p:cNvSpPr txBox="1"/>
          <p:nvPr/>
        </p:nvSpPr>
        <p:spPr>
          <a:xfrm>
            <a:off x="517088" y="2168513"/>
            <a:ext cx="14673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Laurah Nyasita Ondari</a:t>
            </a:r>
            <a:endParaRPr sz="1200">
              <a:solidFill>
                <a:srgbClr val="139D3D"/>
              </a:solidFill>
            </a:endParaRPr>
          </a:p>
        </p:txBody>
      </p:sp>
      <p:sp>
        <p:nvSpPr>
          <p:cNvPr id="136" name="Google Shape;136;p11"/>
          <p:cNvSpPr txBox="1"/>
          <p:nvPr/>
        </p:nvSpPr>
        <p:spPr>
          <a:xfrm>
            <a:off x="2175300" y="2168525"/>
            <a:ext cx="16614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Rowland Mosbergen</a:t>
            </a:r>
            <a:endParaRPr sz="1200">
              <a:solidFill>
                <a:srgbClr val="139D3D"/>
              </a:solidFill>
            </a:endParaRPr>
          </a:p>
        </p:txBody>
      </p:sp>
      <p:sp>
        <p:nvSpPr>
          <p:cNvPr id="137" name="Google Shape;137;p11"/>
          <p:cNvSpPr txBox="1"/>
          <p:nvPr/>
        </p:nvSpPr>
        <p:spPr>
          <a:xfrm>
            <a:off x="3836738" y="2168513"/>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Sara El Gebali</a:t>
            </a:r>
            <a:endParaRPr sz="1200">
              <a:solidFill>
                <a:srgbClr val="139D3D"/>
              </a:solidFill>
            </a:endParaRPr>
          </a:p>
        </p:txBody>
      </p:sp>
      <p:sp>
        <p:nvSpPr>
          <p:cNvPr id="138" name="Google Shape;138;p11"/>
          <p:cNvSpPr txBox="1"/>
          <p:nvPr/>
        </p:nvSpPr>
        <p:spPr>
          <a:xfrm>
            <a:off x="5498163" y="2168513"/>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Saranjeet Kaur</a:t>
            </a:r>
            <a:endParaRPr sz="1200">
              <a:solidFill>
                <a:srgbClr val="139D3D"/>
              </a:solidFill>
            </a:endParaRPr>
          </a:p>
        </p:txBody>
      </p:sp>
      <p:sp>
        <p:nvSpPr>
          <p:cNvPr id="139" name="Google Shape;139;p11"/>
          <p:cNvSpPr txBox="1"/>
          <p:nvPr/>
        </p:nvSpPr>
        <p:spPr>
          <a:xfrm>
            <a:off x="7159588" y="2168513"/>
            <a:ext cx="14673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139D3D"/>
                </a:solidFill>
              </a:rPr>
              <a:t>Stephen Klusza</a:t>
            </a:r>
            <a:endParaRPr sz="1200">
              <a:solidFill>
                <a:srgbClr val="139D3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4" name="Shape 144"/>
        <p:cNvGrpSpPr/>
        <p:nvPr/>
      </p:nvGrpSpPr>
      <p:grpSpPr>
        <a:xfrm>
          <a:off x="0" y="0"/>
          <a:ext cx="0" cy="0"/>
          <a:chOff x="0" y="0"/>
          <a:chExt cx="0" cy="0"/>
        </a:xfrm>
      </p:grpSpPr>
      <p:pic>
        <p:nvPicPr>
          <p:cNvPr id="145" name="Google Shape;145;p12"/>
          <p:cNvPicPr preferRelativeResize="0"/>
          <p:nvPr/>
        </p:nvPicPr>
        <p:blipFill>
          <a:blip r:embed="rId3">
            <a:alphaModFix/>
          </a:blip>
          <a:stretch>
            <a:fillRect/>
          </a:stretch>
        </p:blipFill>
        <p:spPr>
          <a:xfrm>
            <a:off x="252550" y="305700"/>
            <a:ext cx="352100" cy="320075"/>
          </a:xfrm>
          <a:prstGeom prst="rect">
            <a:avLst/>
          </a:prstGeom>
          <a:noFill/>
          <a:ln>
            <a:noFill/>
          </a:ln>
        </p:spPr>
      </p:pic>
      <p:pic>
        <p:nvPicPr>
          <p:cNvPr id="146" name="Google Shape;146;p12"/>
          <p:cNvPicPr preferRelativeResize="0"/>
          <p:nvPr/>
        </p:nvPicPr>
        <p:blipFill rotWithShape="1">
          <a:blip r:embed="rId4">
            <a:alphaModFix/>
          </a:blip>
          <a:srcRect b="13028" l="0" r="0" t="6150"/>
          <a:stretch/>
        </p:blipFill>
        <p:spPr>
          <a:xfrm>
            <a:off x="481275" y="1563600"/>
            <a:ext cx="1501200" cy="1617800"/>
          </a:xfrm>
          <a:prstGeom prst="rect">
            <a:avLst/>
          </a:prstGeom>
          <a:noFill/>
          <a:ln>
            <a:noFill/>
          </a:ln>
        </p:spPr>
      </p:pic>
      <p:sp>
        <p:nvSpPr>
          <p:cNvPr id="147" name="Google Shape;147;p12"/>
          <p:cNvSpPr/>
          <p:nvPr/>
        </p:nvSpPr>
        <p:spPr>
          <a:xfrm>
            <a:off x="481150" y="3273300"/>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7500"/>
              </a:lnSpc>
              <a:spcBef>
                <a:spcPts val="0"/>
              </a:spcBef>
              <a:spcAft>
                <a:spcPts val="0"/>
              </a:spcAft>
              <a:buNone/>
            </a:pPr>
            <a:r>
              <a:rPr b="1" lang="en">
                <a:solidFill>
                  <a:srgbClr val="139D3D"/>
                </a:solidFill>
                <a:latin typeface="Raleway"/>
                <a:ea typeface="Raleway"/>
                <a:cs typeface="Raleway"/>
                <a:sym typeface="Raleway"/>
              </a:rPr>
              <a:t>Patricia Herterich</a:t>
            </a:r>
            <a:endParaRPr b="0" i="0" u="none" cap="none" strike="noStrike">
              <a:solidFill>
                <a:srgbClr val="139D3D"/>
              </a:solidFill>
              <a:latin typeface="Calibri"/>
              <a:ea typeface="Calibri"/>
              <a:cs typeface="Calibri"/>
              <a:sym typeface="Calibri"/>
            </a:endParaRPr>
          </a:p>
        </p:txBody>
      </p:sp>
      <p:sp>
        <p:nvSpPr>
          <p:cNvPr id="148" name="Google Shape;148;p12"/>
          <p:cNvSpPr/>
          <p:nvPr/>
        </p:nvSpPr>
        <p:spPr>
          <a:xfrm>
            <a:off x="481425" y="562413"/>
            <a:ext cx="1500900" cy="237900"/>
          </a:xfrm>
          <a:prstGeom prst="rect">
            <a:avLst/>
          </a:prstGeom>
          <a:noFill/>
          <a:ln cap="flat" cmpd="sng" w="9525">
            <a:solidFill>
              <a:srgbClr val="B7B7B7"/>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b="1" lang="en">
                <a:solidFill>
                  <a:srgbClr val="701C7F"/>
                </a:solidFill>
                <a:latin typeface="Raleway"/>
                <a:ea typeface="Raleway"/>
                <a:cs typeface="Raleway"/>
                <a:sym typeface="Raleway"/>
              </a:rPr>
              <a:t>OLS Secretary</a:t>
            </a:r>
            <a:endParaRPr b="0" i="0" u="none" cap="none" strike="noStrike">
              <a:solidFill>
                <a:srgbClr val="701C7F"/>
              </a:solidFill>
              <a:latin typeface="Calibri"/>
              <a:ea typeface="Calibri"/>
              <a:cs typeface="Calibri"/>
              <a:sym typeface="Calibri"/>
            </a:endParaRPr>
          </a:p>
        </p:txBody>
      </p:sp>
      <p:sp>
        <p:nvSpPr>
          <p:cNvPr id="149" name="Google Shape;149;p12"/>
          <p:cNvSpPr/>
          <p:nvPr/>
        </p:nvSpPr>
        <p:spPr>
          <a:xfrm>
            <a:off x="2332950" y="4092525"/>
            <a:ext cx="3207900" cy="237900"/>
          </a:xfrm>
          <a:prstGeom prst="rect">
            <a:avLst/>
          </a:prstGeom>
          <a:noFill/>
          <a:ln cap="flat" cmpd="sng" w="9525">
            <a:solidFill>
              <a:srgbClr val="B7B7B7"/>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b="1" lang="en">
                <a:solidFill>
                  <a:srgbClr val="701C7F"/>
                </a:solidFill>
                <a:latin typeface="Raleway"/>
                <a:ea typeface="Raleway"/>
                <a:cs typeface="Raleway"/>
                <a:sym typeface="Raleway"/>
              </a:rPr>
              <a:t>Accountable (Liaisons)</a:t>
            </a:r>
            <a:endParaRPr b="0" i="0" u="none" cap="none" strike="noStrike">
              <a:solidFill>
                <a:srgbClr val="701C7F"/>
              </a:solidFill>
              <a:latin typeface="Calibri"/>
              <a:ea typeface="Calibri"/>
              <a:cs typeface="Calibri"/>
              <a:sym typeface="Calibri"/>
            </a:endParaRPr>
          </a:p>
        </p:txBody>
      </p:sp>
      <p:sp>
        <p:nvSpPr>
          <p:cNvPr id="150" name="Google Shape;150;p12"/>
          <p:cNvSpPr/>
          <p:nvPr/>
        </p:nvSpPr>
        <p:spPr>
          <a:xfrm>
            <a:off x="2332950" y="3273300"/>
            <a:ext cx="1500900" cy="237900"/>
          </a:xfrm>
          <a:prstGeom prst="rect">
            <a:avLst/>
          </a:prstGeom>
          <a:noFill/>
          <a:ln>
            <a:noFill/>
          </a:ln>
        </p:spPr>
        <p:txBody>
          <a:bodyPr anchorCtr="0" anchor="t" bIns="0" lIns="0" spcFirstLastPara="1" rIns="0" wrap="square" tIns="0">
            <a:noAutofit/>
          </a:bodyPr>
          <a:lstStyle/>
          <a:p>
            <a:pPr indent="0" lvl="0" marL="0" marR="0" rtl="0" algn="ctr">
              <a:lnSpc>
                <a:spcPct val="117500"/>
              </a:lnSpc>
              <a:spcBef>
                <a:spcPts val="0"/>
              </a:spcBef>
              <a:spcAft>
                <a:spcPts val="0"/>
              </a:spcAft>
              <a:buNone/>
            </a:pPr>
            <a:r>
              <a:rPr b="1" lang="en">
                <a:solidFill>
                  <a:srgbClr val="139D3D"/>
                </a:solidFill>
                <a:latin typeface="Raleway"/>
                <a:ea typeface="Raleway"/>
                <a:cs typeface="Raleway"/>
                <a:sym typeface="Raleway"/>
              </a:rPr>
              <a:t>Malvika Sharan</a:t>
            </a:r>
            <a:endParaRPr b="1">
              <a:solidFill>
                <a:srgbClr val="139D3D"/>
              </a:solidFill>
              <a:latin typeface="Raleway"/>
              <a:ea typeface="Raleway"/>
              <a:cs typeface="Raleway"/>
              <a:sym typeface="Raleway"/>
            </a:endParaRPr>
          </a:p>
          <a:p>
            <a:pPr indent="0" lvl="0" marL="0" marR="0" rtl="0" algn="ctr">
              <a:lnSpc>
                <a:spcPct val="117500"/>
              </a:lnSpc>
              <a:spcBef>
                <a:spcPts val="0"/>
              </a:spcBef>
              <a:spcAft>
                <a:spcPts val="0"/>
              </a:spcAft>
              <a:buNone/>
            </a:pPr>
            <a:r>
              <a:rPr i="1" lang="en">
                <a:solidFill>
                  <a:srgbClr val="020887"/>
                </a:solidFill>
                <a:latin typeface="Raleway"/>
                <a:ea typeface="Raleway"/>
                <a:cs typeface="Raleway"/>
                <a:sym typeface="Raleway"/>
              </a:rPr>
              <a:t>0.1 FTE</a:t>
            </a:r>
            <a:endParaRPr i="1">
              <a:solidFill>
                <a:srgbClr val="020887"/>
              </a:solidFill>
              <a:latin typeface="Raleway"/>
              <a:ea typeface="Raleway"/>
              <a:cs typeface="Raleway"/>
              <a:sym typeface="Raleway"/>
            </a:endParaRPr>
          </a:p>
        </p:txBody>
      </p:sp>
      <p:sp>
        <p:nvSpPr>
          <p:cNvPr id="151" name="Google Shape;151;p12"/>
          <p:cNvSpPr/>
          <p:nvPr/>
        </p:nvSpPr>
        <p:spPr>
          <a:xfrm>
            <a:off x="4031600" y="3273300"/>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7500"/>
              </a:lnSpc>
              <a:spcBef>
                <a:spcPts val="0"/>
              </a:spcBef>
              <a:spcAft>
                <a:spcPts val="0"/>
              </a:spcAft>
              <a:buNone/>
            </a:pPr>
            <a:r>
              <a:rPr b="1" lang="en">
                <a:solidFill>
                  <a:srgbClr val="139D3D"/>
                </a:solidFill>
                <a:latin typeface="Raleway"/>
                <a:ea typeface="Raleway"/>
                <a:cs typeface="Raleway"/>
                <a:sym typeface="Raleway"/>
              </a:rPr>
              <a:t>Yo Yehudi</a:t>
            </a:r>
            <a:endParaRPr b="1">
              <a:solidFill>
                <a:srgbClr val="139D3D"/>
              </a:solidFill>
              <a:latin typeface="Raleway"/>
              <a:ea typeface="Raleway"/>
              <a:cs typeface="Raleway"/>
              <a:sym typeface="Raleway"/>
            </a:endParaRPr>
          </a:p>
          <a:p>
            <a:pPr indent="0" lvl="0" marL="0" rtl="0" algn="ctr">
              <a:lnSpc>
                <a:spcPct val="117500"/>
              </a:lnSpc>
              <a:spcBef>
                <a:spcPts val="0"/>
              </a:spcBef>
              <a:spcAft>
                <a:spcPts val="0"/>
              </a:spcAft>
              <a:buClr>
                <a:schemeClr val="dk1"/>
              </a:buClr>
              <a:buFont typeface="Arial"/>
              <a:buNone/>
            </a:pPr>
            <a:r>
              <a:rPr i="1" lang="en">
                <a:solidFill>
                  <a:srgbClr val="020887"/>
                </a:solidFill>
                <a:latin typeface="Raleway"/>
                <a:ea typeface="Raleway"/>
                <a:cs typeface="Raleway"/>
                <a:sym typeface="Raleway"/>
              </a:rPr>
              <a:t>0.6 FTE</a:t>
            </a:r>
            <a:endParaRPr b="1">
              <a:solidFill>
                <a:srgbClr val="020887"/>
              </a:solidFill>
              <a:latin typeface="Raleway"/>
              <a:ea typeface="Raleway"/>
              <a:cs typeface="Raleway"/>
              <a:sym typeface="Raleway"/>
            </a:endParaRPr>
          </a:p>
        </p:txBody>
      </p:sp>
      <p:sp>
        <p:nvSpPr>
          <p:cNvPr id="152" name="Google Shape;152;p12"/>
          <p:cNvSpPr/>
          <p:nvPr/>
        </p:nvSpPr>
        <p:spPr>
          <a:xfrm>
            <a:off x="5730550" y="3273300"/>
            <a:ext cx="1397400" cy="237900"/>
          </a:xfrm>
          <a:prstGeom prst="rect">
            <a:avLst/>
          </a:prstGeom>
          <a:noFill/>
          <a:ln>
            <a:noFill/>
          </a:ln>
        </p:spPr>
        <p:txBody>
          <a:bodyPr anchorCtr="0" anchor="t" bIns="0" lIns="0" spcFirstLastPara="1" rIns="0" wrap="square" tIns="0">
            <a:noAutofit/>
          </a:bodyPr>
          <a:lstStyle/>
          <a:p>
            <a:pPr indent="0" lvl="0" marL="0" marR="0" rtl="0" algn="ctr">
              <a:lnSpc>
                <a:spcPct val="117500"/>
              </a:lnSpc>
              <a:spcBef>
                <a:spcPts val="0"/>
              </a:spcBef>
              <a:spcAft>
                <a:spcPts val="0"/>
              </a:spcAft>
              <a:buNone/>
            </a:pPr>
            <a:r>
              <a:rPr b="1" lang="en">
                <a:solidFill>
                  <a:srgbClr val="139D3D"/>
                </a:solidFill>
                <a:latin typeface="Raleway"/>
                <a:ea typeface="Raleway"/>
                <a:cs typeface="Raleway"/>
                <a:sym typeface="Raleway"/>
              </a:rPr>
              <a:t>Bérénice Batut</a:t>
            </a:r>
            <a:endParaRPr b="1">
              <a:solidFill>
                <a:srgbClr val="139D3D"/>
              </a:solidFill>
              <a:latin typeface="Raleway"/>
              <a:ea typeface="Raleway"/>
              <a:cs typeface="Raleway"/>
              <a:sym typeface="Raleway"/>
            </a:endParaRPr>
          </a:p>
          <a:p>
            <a:pPr indent="0" lvl="0" marL="0" rtl="0" algn="ctr">
              <a:lnSpc>
                <a:spcPct val="117500"/>
              </a:lnSpc>
              <a:spcBef>
                <a:spcPts val="0"/>
              </a:spcBef>
              <a:spcAft>
                <a:spcPts val="0"/>
              </a:spcAft>
              <a:buClr>
                <a:schemeClr val="dk1"/>
              </a:buClr>
              <a:buFont typeface="Arial"/>
              <a:buNone/>
            </a:pPr>
            <a:r>
              <a:rPr i="1" lang="en">
                <a:solidFill>
                  <a:srgbClr val="020887"/>
                </a:solidFill>
                <a:latin typeface="Raleway"/>
                <a:ea typeface="Raleway"/>
                <a:cs typeface="Raleway"/>
                <a:sym typeface="Raleway"/>
              </a:rPr>
              <a:t>0.1 FTE</a:t>
            </a:r>
            <a:endParaRPr b="1">
              <a:solidFill>
                <a:srgbClr val="020887"/>
              </a:solidFill>
              <a:latin typeface="Raleway"/>
              <a:ea typeface="Raleway"/>
              <a:cs typeface="Raleway"/>
              <a:sym typeface="Raleway"/>
            </a:endParaRPr>
          </a:p>
        </p:txBody>
      </p:sp>
      <p:sp>
        <p:nvSpPr>
          <p:cNvPr id="153" name="Google Shape;153;p12"/>
          <p:cNvSpPr/>
          <p:nvPr/>
        </p:nvSpPr>
        <p:spPr>
          <a:xfrm>
            <a:off x="7325700" y="3273300"/>
            <a:ext cx="1397400" cy="237900"/>
          </a:xfrm>
          <a:prstGeom prst="rect">
            <a:avLst/>
          </a:prstGeom>
          <a:noFill/>
          <a:ln>
            <a:noFill/>
          </a:ln>
        </p:spPr>
        <p:txBody>
          <a:bodyPr anchorCtr="0" anchor="t" bIns="0" lIns="0" spcFirstLastPara="1" rIns="0" wrap="square" tIns="0">
            <a:noAutofit/>
          </a:bodyPr>
          <a:lstStyle/>
          <a:p>
            <a:pPr indent="0" lvl="0" marL="0" marR="0" rtl="0" algn="ctr">
              <a:lnSpc>
                <a:spcPct val="117500"/>
              </a:lnSpc>
              <a:spcBef>
                <a:spcPts val="0"/>
              </a:spcBef>
              <a:spcAft>
                <a:spcPts val="0"/>
              </a:spcAft>
              <a:buNone/>
            </a:pPr>
            <a:r>
              <a:rPr b="1" lang="en">
                <a:solidFill>
                  <a:srgbClr val="139D3D"/>
                </a:solidFill>
                <a:latin typeface="Raleway"/>
                <a:ea typeface="Raleway"/>
                <a:cs typeface="Raleway"/>
                <a:sym typeface="Raleway"/>
              </a:rPr>
              <a:t>Emmy Tsang</a:t>
            </a:r>
            <a:endParaRPr b="1">
              <a:solidFill>
                <a:srgbClr val="139D3D"/>
              </a:solidFill>
              <a:latin typeface="Raleway"/>
              <a:ea typeface="Raleway"/>
              <a:cs typeface="Raleway"/>
              <a:sym typeface="Raleway"/>
            </a:endParaRPr>
          </a:p>
          <a:p>
            <a:pPr indent="0" lvl="0" marL="0" rtl="0" algn="ctr">
              <a:lnSpc>
                <a:spcPct val="117500"/>
              </a:lnSpc>
              <a:spcBef>
                <a:spcPts val="0"/>
              </a:spcBef>
              <a:spcAft>
                <a:spcPts val="0"/>
              </a:spcAft>
              <a:buClr>
                <a:schemeClr val="dk1"/>
              </a:buClr>
              <a:buFont typeface="Arial"/>
              <a:buNone/>
            </a:pPr>
            <a:r>
              <a:rPr i="1" lang="en">
                <a:solidFill>
                  <a:srgbClr val="020887"/>
                </a:solidFill>
                <a:latin typeface="Raleway"/>
                <a:ea typeface="Raleway"/>
                <a:cs typeface="Raleway"/>
                <a:sym typeface="Raleway"/>
              </a:rPr>
              <a:t>0.1 FTE</a:t>
            </a:r>
            <a:endParaRPr b="1">
              <a:solidFill>
                <a:srgbClr val="020887"/>
              </a:solidFill>
              <a:latin typeface="Raleway"/>
              <a:ea typeface="Raleway"/>
              <a:cs typeface="Raleway"/>
              <a:sym typeface="Raleway"/>
            </a:endParaRPr>
          </a:p>
        </p:txBody>
      </p:sp>
      <p:pic>
        <p:nvPicPr>
          <p:cNvPr id="154" name="Google Shape;154;p12"/>
          <p:cNvPicPr preferRelativeResize="0"/>
          <p:nvPr/>
        </p:nvPicPr>
        <p:blipFill rotWithShape="1">
          <a:blip r:embed="rId5">
            <a:alphaModFix/>
          </a:blip>
          <a:srcRect b="22988" l="15730" r="12830" t="0"/>
          <a:stretch/>
        </p:blipFill>
        <p:spPr>
          <a:xfrm>
            <a:off x="2337125" y="1563600"/>
            <a:ext cx="1500800" cy="1617800"/>
          </a:xfrm>
          <a:prstGeom prst="rect">
            <a:avLst/>
          </a:prstGeom>
          <a:noFill/>
          <a:ln>
            <a:noFill/>
          </a:ln>
        </p:spPr>
      </p:pic>
      <p:pic>
        <p:nvPicPr>
          <p:cNvPr id="155" name="Google Shape;155;p12"/>
          <p:cNvPicPr preferRelativeResize="0"/>
          <p:nvPr/>
        </p:nvPicPr>
        <p:blipFill rotWithShape="1">
          <a:blip r:embed="rId6">
            <a:alphaModFix/>
          </a:blip>
          <a:srcRect b="36220" l="61313" r="15320" t="34017"/>
          <a:stretch/>
        </p:blipFill>
        <p:spPr>
          <a:xfrm>
            <a:off x="4040175" y="1563600"/>
            <a:ext cx="1500800" cy="1617800"/>
          </a:xfrm>
          <a:prstGeom prst="rect">
            <a:avLst/>
          </a:prstGeom>
          <a:noFill/>
          <a:ln>
            <a:noFill/>
          </a:ln>
        </p:spPr>
      </p:pic>
      <p:pic>
        <p:nvPicPr>
          <p:cNvPr id="156" name="Google Shape;156;p12"/>
          <p:cNvPicPr preferRelativeResize="0"/>
          <p:nvPr/>
        </p:nvPicPr>
        <p:blipFill rotWithShape="1">
          <a:blip r:embed="rId7">
            <a:alphaModFix/>
          </a:blip>
          <a:srcRect b="33142" l="12273" r="58750" t="16535"/>
          <a:stretch/>
        </p:blipFill>
        <p:spPr>
          <a:xfrm>
            <a:off x="5743225" y="1563600"/>
            <a:ext cx="1397276" cy="1617800"/>
          </a:xfrm>
          <a:prstGeom prst="rect">
            <a:avLst/>
          </a:prstGeom>
          <a:noFill/>
          <a:ln>
            <a:noFill/>
          </a:ln>
        </p:spPr>
      </p:pic>
      <p:pic>
        <p:nvPicPr>
          <p:cNvPr id="157" name="Google Shape;157;p12"/>
          <p:cNvPicPr preferRelativeResize="0"/>
          <p:nvPr/>
        </p:nvPicPr>
        <p:blipFill rotWithShape="1">
          <a:blip r:embed="rId8">
            <a:alphaModFix/>
          </a:blip>
          <a:srcRect b="3633" l="37555" r="38871" t="0"/>
          <a:stretch/>
        </p:blipFill>
        <p:spPr>
          <a:xfrm>
            <a:off x="7342750" y="1563600"/>
            <a:ext cx="1397402" cy="1617800"/>
          </a:xfrm>
          <a:prstGeom prst="rect">
            <a:avLst/>
          </a:prstGeom>
          <a:noFill/>
          <a:ln>
            <a:noFill/>
          </a:ln>
        </p:spPr>
      </p:pic>
      <p:sp>
        <p:nvSpPr>
          <p:cNvPr id="158" name="Google Shape;158;p12"/>
          <p:cNvSpPr/>
          <p:nvPr/>
        </p:nvSpPr>
        <p:spPr>
          <a:xfrm>
            <a:off x="4040175" y="3778425"/>
            <a:ext cx="4700100" cy="237900"/>
          </a:xfrm>
          <a:prstGeom prst="rect">
            <a:avLst/>
          </a:prstGeom>
          <a:noFill/>
          <a:ln cap="flat" cmpd="sng" w="9525">
            <a:solidFill>
              <a:srgbClr val="B7B7B7"/>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b="1" lang="en">
                <a:solidFill>
                  <a:srgbClr val="701C7F"/>
                </a:solidFill>
                <a:latin typeface="Raleway"/>
                <a:ea typeface="Raleway"/>
                <a:cs typeface="Raleway"/>
                <a:sym typeface="Raleway"/>
              </a:rPr>
              <a:t>Consulted &amp; </a:t>
            </a:r>
            <a:r>
              <a:rPr b="1" lang="en">
                <a:solidFill>
                  <a:srgbClr val="701C7F"/>
                </a:solidFill>
                <a:latin typeface="Raleway"/>
                <a:ea typeface="Raleway"/>
                <a:cs typeface="Raleway"/>
                <a:sym typeface="Raleway"/>
              </a:rPr>
              <a:t>Informed</a:t>
            </a:r>
            <a:endParaRPr b="0" i="0" u="none" cap="none" strike="noStrike">
              <a:solidFill>
                <a:srgbClr val="701C7F"/>
              </a:solidFill>
              <a:latin typeface="Calibri"/>
              <a:ea typeface="Calibri"/>
              <a:cs typeface="Calibri"/>
              <a:sym typeface="Calibri"/>
            </a:endParaRPr>
          </a:p>
        </p:txBody>
      </p:sp>
      <p:sp>
        <p:nvSpPr>
          <p:cNvPr id="159" name="Google Shape;159;p12"/>
          <p:cNvSpPr txBox="1"/>
          <p:nvPr>
            <p:ph type="title"/>
          </p:nvPr>
        </p:nvSpPr>
        <p:spPr>
          <a:xfrm>
            <a:off x="404400" y="0"/>
            <a:ext cx="83352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600"/>
              <a:t>OLS Team and Board’s involvement in Governance work</a:t>
            </a:r>
            <a:endParaRPr b="1" sz="1600"/>
          </a:p>
        </p:txBody>
      </p:sp>
      <p:sp>
        <p:nvSpPr>
          <p:cNvPr id="160" name="Google Shape;160;p12"/>
          <p:cNvSpPr/>
          <p:nvPr/>
        </p:nvSpPr>
        <p:spPr>
          <a:xfrm>
            <a:off x="2337075" y="565425"/>
            <a:ext cx="6386100" cy="237900"/>
          </a:xfrm>
          <a:prstGeom prst="rect">
            <a:avLst/>
          </a:prstGeom>
          <a:noFill/>
          <a:ln cap="flat" cmpd="sng" w="9525">
            <a:solidFill>
              <a:srgbClr val="B7B7B7"/>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b="1" lang="en">
                <a:solidFill>
                  <a:srgbClr val="701C7F"/>
                </a:solidFill>
                <a:latin typeface="Raleway"/>
                <a:ea typeface="Raleway"/>
                <a:cs typeface="Raleway"/>
                <a:sym typeface="Raleway"/>
              </a:rPr>
              <a:t>OLS Board</a:t>
            </a:r>
            <a:endParaRPr b="0" i="0" u="none" cap="none" strike="noStrike">
              <a:solidFill>
                <a:srgbClr val="701C7F"/>
              </a:solidFill>
              <a:latin typeface="Calibri"/>
              <a:ea typeface="Calibri"/>
              <a:cs typeface="Calibri"/>
              <a:sym typeface="Calibri"/>
            </a:endParaRPr>
          </a:p>
        </p:txBody>
      </p:sp>
      <p:sp>
        <p:nvSpPr>
          <p:cNvPr id="161" name="Google Shape;161;p12"/>
          <p:cNvSpPr/>
          <p:nvPr/>
        </p:nvSpPr>
        <p:spPr>
          <a:xfrm>
            <a:off x="481275" y="3778425"/>
            <a:ext cx="3352500" cy="237900"/>
          </a:xfrm>
          <a:prstGeom prst="rect">
            <a:avLst/>
          </a:prstGeom>
          <a:noFill/>
          <a:ln cap="flat" cmpd="sng" w="9525">
            <a:solidFill>
              <a:srgbClr val="B7B7B7"/>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b="1" lang="en">
                <a:solidFill>
                  <a:srgbClr val="701C7F"/>
                </a:solidFill>
                <a:latin typeface="Raleway"/>
                <a:ea typeface="Raleway"/>
                <a:cs typeface="Raleway"/>
                <a:sym typeface="Raleway"/>
              </a:rPr>
              <a:t>Responsible</a:t>
            </a:r>
            <a:endParaRPr b="0" i="0" u="none" cap="none" strike="noStrike">
              <a:solidFill>
                <a:srgbClr val="701C7F"/>
              </a:solidFill>
              <a:latin typeface="Calibri"/>
              <a:ea typeface="Calibri"/>
              <a:cs typeface="Calibri"/>
              <a:sym typeface="Calibri"/>
            </a:endParaRPr>
          </a:p>
        </p:txBody>
      </p:sp>
      <p:sp>
        <p:nvSpPr>
          <p:cNvPr id="162" name="Google Shape;162;p12"/>
          <p:cNvSpPr/>
          <p:nvPr/>
        </p:nvSpPr>
        <p:spPr>
          <a:xfrm>
            <a:off x="4040175" y="988325"/>
            <a:ext cx="1492500" cy="423000"/>
          </a:xfrm>
          <a:prstGeom prst="rect">
            <a:avLst/>
          </a:prstGeom>
          <a:noFill/>
          <a:ln cap="flat" cmpd="sng" w="9525">
            <a:solidFill>
              <a:srgbClr val="701C7F"/>
            </a:solidFill>
            <a:prstDash val="solid"/>
            <a:round/>
            <a:headEnd len="sm" w="sm" type="none"/>
            <a:tailEnd len="sm" w="sm" type="none"/>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Executive Dir.</a:t>
            </a:r>
            <a:endParaRPr sz="1200">
              <a:solidFill>
                <a:srgbClr val="5E5E5E"/>
              </a:solidFill>
              <a:latin typeface="Raleway"/>
              <a:ea typeface="Raleway"/>
              <a:cs typeface="Raleway"/>
              <a:sym typeface="Raleway"/>
            </a:endParaRPr>
          </a:p>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Biz-Dev + </a:t>
            </a:r>
            <a:r>
              <a:rPr lang="en" sz="1200">
                <a:solidFill>
                  <a:srgbClr val="5E5E5E"/>
                </a:solidFill>
                <a:latin typeface="Raleway"/>
                <a:ea typeface="Raleway"/>
                <a:cs typeface="Raleway"/>
                <a:sym typeface="Raleway"/>
              </a:rPr>
              <a:t>Firefighter</a:t>
            </a:r>
            <a:endParaRPr sz="1200">
              <a:solidFill>
                <a:srgbClr val="5E5E5E"/>
              </a:solidFill>
              <a:latin typeface="Raleway"/>
              <a:ea typeface="Raleway"/>
              <a:cs typeface="Raleway"/>
              <a:sym typeface="Raleway"/>
            </a:endParaRPr>
          </a:p>
        </p:txBody>
      </p:sp>
      <p:sp>
        <p:nvSpPr>
          <p:cNvPr id="163" name="Google Shape;163;p12"/>
          <p:cNvSpPr/>
          <p:nvPr/>
        </p:nvSpPr>
        <p:spPr>
          <a:xfrm>
            <a:off x="2336925" y="988313"/>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Dir. of Partnership &amp; Strategy</a:t>
            </a:r>
            <a:endParaRPr i="0" sz="1200" u="none" cap="none" strike="noStrike">
              <a:solidFill>
                <a:srgbClr val="5E5E5E"/>
              </a:solidFill>
              <a:latin typeface="Calibri"/>
              <a:ea typeface="Calibri"/>
              <a:cs typeface="Calibri"/>
              <a:sym typeface="Calibri"/>
            </a:endParaRPr>
          </a:p>
        </p:txBody>
      </p:sp>
      <p:sp>
        <p:nvSpPr>
          <p:cNvPr id="164" name="Google Shape;164;p12"/>
          <p:cNvSpPr/>
          <p:nvPr/>
        </p:nvSpPr>
        <p:spPr>
          <a:xfrm>
            <a:off x="5726275" y="988300"/>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Dir. of Technology &amp; Learning</a:t>
            </a:r>
            <a:endParaRPr i="0" sz="1200" u="none" cap="none" strike="noStrike">
              <a:solidFill>
                <a:srgbClr val="5E5E5E"/>
              </a:solidFill>
              <a:latin typeface="Calibri"/>
              <a:ea typeface="Calibri"/>
              <a:cs typeface="Calibri"/>
              <a:sym typeface="Calibri"/>
            </a:endParaRPr>
          </a:p>
        </p:txBody>
      </p:sp>
      <p:sp>
        <p:nvSpPr>
          <p:cNvPr id="165" name="Google Shape;165;p12"/>
          <p:cNvSpPr/>
          <p:nvPr/>
        </p:nvSpPr>
        <p:spPr>
          <a:xfrm>
            <a:off x="7290850" y="988300"/>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Dir. of Operations &amp; Finance</a:t>
            </a:r>
            <a:endParaRPr i="0" sz="1200" u="none" cap="none" strike="noStrike">
              <a:solidFill>
                <a:srgbClr val="5E5E5E"/>
              </a:solidFill>
              <a:latin typeface="Calibri"/>
              <a:ea typeface="Calibri"/>
              <a:cs typeface="Calibri"/>
              <a:sym typeface="Calibri"/>
            </a:endParaRPr>
          </a:p>
        </p:txBody>
      </p:sp>
      <p:sp>
        <p:nvSpPr>
          <p:cNvPr id="166" name="Google Shape;166;p12"/>
          <p:cNvSpPr/>
          <p:nvPr/>
        </p:nvSpPr>
        <p:spPr>
          <a:xfrm>
            <a:off x="481150" y="988313"/>
            <a:ext cx="1501200" cy="237900"/>
          </a:xfrm>
          <a:prstGeom prst="rect">
            <a:avLst/>
          </a:prstGeom>
          <a:noFill/>
          <a:ln>
            <a:noFill/>
          </a:ln>
        </p:spPr>
        <p:txBody>
          <a:bodyPr anchorCtr="0" anchor="t" bIns="0" lIns="0" spcFirstLastPara="1" rIns="0" wrap="square" tIns="0">
            <a:noAutofit/>
          </a:bodyPr>
          <a:lstStyle/>
          <a:p>
            <a:pPr indent="0" lvl="0" marL="0" marR="0" rtl="0" algn="ctr">
              <a:lnSpc>
                <a:spcPct val="116666"/>
              </a:lnSpc>
              <a:spcBef>
                <a:spcPts val="0"/>
              </a:spcBef>
              <a:spcAft>
                <a:spcPts val="0"/>
              </a:spcAft>
              <a:buNone/>
            </a:pPr>
            <a:r>
              <a:rPr lang="en" sz="1200">
                <a:solidFill>
                  <a:srgbClr val="5E5E5E"/>
                </a:solidFill>
                <a:latin typeface="Raleway"/>
                <a:ea typeface="Raleway"/>
                <a:cs typeface="Raleway"/>
                <a:sym typeface="Raleway"/>
              </a:rPr>
              <a:t>Fellowship &amp; Finance Manager</a:t>
            </a:r>
            <a:endParaRPr i="0" sz="1200" u="none" cap="none" strike="noStrike">
              <a:solidFill>
                <a:srgbClr val="5E5E5E"/>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1" name="Shape 171"/>
        <p:cNvGrpSpPr/>
        <p:nvPr/>
      </p:nvGrpSpPr>
      <p:grpSpPr>
        <a:xfrm>
          <a:off x="0" y="0"/>
          <a:ext cx="0" cy="0"/>
          <a:chOff x="0" y="0"/>
          <a:chExt cx="0" cy="0"/>
        </a:xfrm>
      </p:grpSpPr>
      <p:pic>
        <p:nvPicPr>
          <p:cNvPr descr="preencoded.png" id="172" name="Google Shape;172;p13"/>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173" name="Google Shape;173;p13"/>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174" name="Google Shape;174;p13"/>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175" name="Google Shape;175;p13"/>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176" name="Google Shape;176;p13"/>
          <p:cNvSpPr/>
          <p:nvPr/>
        </p:nvSpPr>
        <p:spPr>
          <a:xfrm rot="-711236">
            <a:off x="6389550"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flipH="1" rot="711236">
            <a:off x="5104812"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rot="-1789476">
            <a:off x="6286092" y="2712518"/>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txBox="1"/>
          <p:nvPr/>
        </p:nvSpPr>
        <p:spPr>
          <a:xfrm>
            <a:off x="6009963" y="2877030"/>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July 2023</a:t>
            </a:r>
            <a:endParaRPr b="1" sz="800">
              <a:solidFill>
                <a:srgbClr val="701C7F"/>
              </a:solidFill>
              <a:latin typeface="Raleway"/>
              <a:ea typeface="Raleway"/>
              <a:cs typeface="Raleway"/>
              <a:sym typeface="Raleway"/>
            </a:endParaRPr>
          </a:p>
        </p:txBody>
      </p:sp>
      <p:sp>
        <p:nvSpPr>
          <p:cNvPr id="180" name="Google Shape;180;p13"/>
          <p:cNvSpPr/>
          <p:nvPr/>
        </p:nvSpPr>
        <p:spPr>
          <a:xfrm>
            <a:off x="5509975" y="3210459"/>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1" name="Google Shape;181;p13"/>
          <p:cNvSpPr/>
          <p:nvPr/>
        </p:nvSpPr>
        <p:spPr>
          <a:xfrm>
            <a:off x="6321325" y="3145810"/>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rot="-711236">
            <a:off x="3823738"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rot="-1789476">
            <a:off x="5033016" y="243909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txBox="1"/>
          <p:nvPr/>
        </p:nvSpPr>
        <p:spPr>
          <a:xfrm>
            <a:off x="4640148" y="2149325"/>
            <a:ext cx="9462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27 June 2023</a:t>
            </a:r>
            <a:endParaRPr b="1" sz="800">
              <a:solidFill>
                <a:srgbClr val="701C7F"/>
              </a:solidFill>
              <a:latin typeface="Raleway"/>
              <a:ea typeface="Raleway"/>
              <a:cs typeface="Raleway"/>
              <a:sym typeface="Raleway"/>
            </a:endParaRPr>
          </a:p>
        </p:txBody>
      </p:sp>
      <p:sp>
        <p:nvSpPr>
          <p:cNvPr id="185" name="Google Shape;185;p13"/>
          <p:cNvSpPr/>
          <p:nvPr/>
        </p:nvSpPr>
        <p:spPr>
          <a:xfrm>
            <a:off x="4256900" y="138207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6" name="Google Shape;186;p13"/>
          <p:cNvSpPr/>
          <p:nvPr/>
        </p:nvSpPr>
        <p:spPr>
          <a:xfrm rot="10800000">
            <a:off x="5068225" y="208116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flipH="1" rot="711236">
            <a:off x="2532058"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txBox="1"/>
          <p:nvPr/>
        </p:nvSpPr>
        <p:spPr>
          <a:xfrm>
            <a:off x="3290155" y="2878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May-June 2023</a:t>
            </a:r>
            <a:endParaRPr b="1" sz="800">
              <a:solidFill>
                <a:srgbClr val="5E5E5E"/>
              </a:solidFill>
              <a:latin typeface="Raleway"/>
              <a:ea typeface="Raleway"/>
              <a:cs typeface="Raleway"/>
              <a:sym typeface="Raleway"/>
            </a:endParaRPr>
          </a:p>
        </p:txBody>
      </p:sp>
      <p:sp>
        <p:nvSpPr>
          <p:cNvPr id="189" name="Google Shape;189;p13"/>
          <p:cNvSpPr/>
          <p:nvPr/>
        </p:nvSpPr>
        <p:spPr>
          <a:xfrm rot="-1789476">
            <a:off x="3776603" y="2712518"/>
            <a:ext cx="160451" cy="160451"/>
          </a:xfrm>
          <a:prstGeom prst="ellipse">
            <a:avLst/>
          </a:prstGeom>
          <a:solidFill>
            <a:schemeClr val="lt1"/>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
          <p:cNvSpPr/>
          <p:nvPr/>
        </p:nvSpPr>
        <p:spPr>
          <a:xfrm>
            <a:off x="300048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1" name="Google Shape;191;p13"/>
          <p:cNvSpPr/>
          <p:nvPr/>
        </p:nvSpPr>
        <p:spPr>
          <a:xfrm>
            <a:off x="381183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rot="-711236">
            <a:off x="1257933"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1713675" y="138207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4" name="Google Shape;194;p13"/>
          <p:cNvSpPr txBox="1"/>
          <p:nvPr/>
        </p:nvSpPr>
        <p:spPr>
          <a:xfrm>
            <a:off x="2016703" y="2109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April-May 2023</a:t>
            </a:r>
            <a:endParaRPr b="1" sz="800">
              <a:solidFill>
                <a:srgbClr val="5E5E5E"/>
              </a:solidFill>
              <a:latin typeface="Raleway"/>
              <a:ea typeface="Raleway"/>
              <a:cs typeface="Raleway"/>
              <a:sym typeface="Raleway"/>
            </a:endParaRPr>
          </a:p>
        </p:txBody>
      </p:sp>
      <p:sp>
        <p:nvSpPr>
          <p:cNvPr id="195" name="Google Shape;195;p13"/>
          <p:cNvSpPr/>
          <p:nvPr/>
        </p:nvSpPr>
        <p:spPr>
          <a:xfrm rot="10800000">
            <a:off x="2525000" y="2081165"/>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rot="-1789476">
            <a:off x="2486965" y="2439099"/>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txBox="1"/>
          <p:nvPr/>
        </p:nvSpPr>
        <p:spPr>
          <a:xfrm>
            <a:off x="699975" y="2878713"/>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Jan - May 2023</a:t>
            </a:r>
            <a:endParaRPr b="1" sz="800">
              <a:solidFill>
                <a:srgbClr val="5E5E5E"/>
              </a:solidFill>
              <a:latin typeface="Raleway"/>
              <a:ea typeface="Raleway"/>
              <a:cs typeface="Raleway"/>
              <a:sym typeface="Raleway"/>
            </a:endParaRPr>
          </a:p>
        </p:txBody>
      </p:sp>
      <p:sp>
        <p:nvSpPr>
          <p:cNvPr id="198" name="Google Shape;198;p13"/>
          <p:cNvSpPr/>
          <p:nvPr/>
        </p:nvSpPr>
        <p:spPr>
          <a:xfrm rot="-1789476">
            <a:off x="1170253" y="2712518"/>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199" name="Google Shape;199;p13"/>
          <p:cNvSpPr/>
          <p:nvPr/>
        </p:nvSpPr>
        <p:spPr>
          <a:xfrm>
            <a:off x="39413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p:txBody>
      </p:sp>
      <p:sp>
        <p:nvSpPr>
          <p:cNvPr id="200" name="Google Shape;200;p13"/>
          <p:cNvSpPr/>
          <p:nvPr/>
        </p:nvSpPr>
        <p:spPr>
          <a:xfrm>
            <a:off x="82448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201" name="Google Shape;201;p13"/>
          <p:cNvSpPr txBox="1"/>
          <p:nvPr/>
        </p:nvSpPr>
        <p:spPr>
          <a:xfrm>
            <a:off x="1696125" y="1381725"/>
            <a:ext cx="1773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Nominations from the OLS board was made to invite 10 OLS members to represent different areas of work in gov committee</a:t>
            </a:r>
            <a:endParaRPr sz="800">
              <a:solidFill>
                <a:srgbClr val="5E5E5E"/>
              </a:solidFill>
              <a:latin typeface="Raleway"/>
              <a:ea typeface="Raleway"/>
              <a:cs typeface="Raleway"/>
              <a:sym typeface="Raleway"/>
            </a:endParaRPr>
          </a:p>
        </p:txBody>
      </p:sp>
      <p:sp>
        <p:nvSpPr>
          <p:cNvPr id="202" name="Google Shape;202;p13"/>
          <p:cNvSpPr txBox="1"/>
          <p:nvPr/>
        </p:nvSpPr>
        <p:spPr>
          <a:xfrm>
            <a:off x="438400" y="3205547"/>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Documentation developed by Malvika and reviewed by the Board for different processes to support the gov work</a:t>
            </a:r>
            <a:endParaRPr sz="800">
              <a:solidFill>
                <a:srgbClr val="5E5E5E"/>
              </a:solidFill>
              <a:latin typeface="Raleway"/>
              <a:ea typeface="Raleway"/>
              <a:cs typeface="Raleway"/>
              <a:sym typeface="Raleway"/>
            </a:endParaRPr>
          </a:p>
        </p:txBody>
      </p:sp>
      <p:sp>
        <p:nvSpPr>
          <p:cNvPr id="203" name="Google Shape;203;p13"/>
          <p:cNvSpPr txBox="1"/>
          <p:nvPr/>
        </p:nvSpPr>
        <p:spPr>
          <a:xfrm>
            <a:off x="2965413" y="3210425"/>
            <a:ext cx="1686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10 members were invited. The onboarding document along with the initial set of process documentation was shared</a:t>
            </a:r>
            <a:endParaRPr sz="800">
              <a:solidFill>
                <a:srgbClr val="5E5E5E"/>
              </a:solidFill>
              <a:latin typeface="Raleway"/>
              <a:ea typeface="Raleway"/>
              <a:cs typeface="Raleway"/>
              <a:sym typeface="Raleway"/>
            </a:endParaRPr>
          </a:p>
        </p:txBody>
      </p:sp>
      <p:sp>
        <p:nvSpPr>
          <p:cNvPr id="204" name="Google Shape;204;p13"/>
          <p:cNvSpPr txBox="1"/>
          <p:nvPr/>
        </p:nvSpPr>
        <p:spPr>
          <a:xfrm>
            <a:off x="4182350" y="1381725"/>
            <a:ext cx="19059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1st committee meetings took place. The collective suggestion was to take time to review governance documents. Comms established.</a:t>
            </a:r>
            <a:endParaRPr sz="800">
              <a:solidFill>
                <a:schemeClr val="lt1"/>
              </a:solidFill>
              <a:latin typeface="Raleway"/>
              <a:ea typeface="Raleway"/>
              <a:cs typeface="Raleway"/>
              <a:sym typeface="Raleway"/>
            </a:endParaRPr>
          </a:p>
        </p:txBody>
      </p:sp>
      <p:sp>
        <p:nvSpPr>
          <p:cNvPr id="205" name="Google Shape;205;p13"/>
          <p:cNvSpPr txBox="1"/>
          <p:nvPr/>
        </p:nvSpPr>
        <p:spPr>
          <a:xfrm>
            <a:off x="5435425" y="32070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Malvika created a 6-month plan  for the committee to review the governance document before taking on other areas of work.</a:t>
            </a:r>
            <a:endParaRPr sz="800">
              <a:solidFill>
                <a:schemeClr val="lt1"/>
              </a:solidFill>
              <a:latin typeface="Raleway"/>
              <a:ea typeface="Raleway"/>
              <a:cs typeface="Raleway"/>
              <a:sym typeface="Raleway"/>
            </a:endParaRPr>
          </a:p>
        </p:txBody>
      </p:sp>
      <p:sp>
        <p:nvSpPr>
          <p:cNvPr id="206" name="Google Shape;206;p13"/>
          <p:cNvSpPr/>
          <p:nvPr/>
        </p:nvSpPr>
        <p:spPr>
          <a:xfrm rot="-1789476">
            <a:off x="7695041" y="242334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txBox="1"/>
          <p:nvPr/>
        </p:nvSpPr>
        <p:spPr>
          <a:xfrm>
            <a:off x="7108800" y="2141450"/>
            <a:ext cx="13341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June-October 2023</a:t>
            </a:r>
            <a:endParaRPr b="1" sz="800">
              <a:solidFill>
                <a:srgbClr val="701C7F"/>
              </a:solidFill>
              <a:latin typeface="Raleway"/>
              <a:ea typeface="Raleway"/>
              <a:cs typeface="Raleway"/>
              <a:sym typeface="Raleway"/>
            </a:endParaRPr>
          </a:p>
        </p:txBody>
      </p:sp>
      <p:sp>
        <p:nvSpPr>
          <p:cNvPr id="208" name="Google Shape;208;p13"/>
          <p:cNvSpPr/>
          <p:nvPr/>
        </p:nvSpPr>
        <p:spPr>
          <a:xfrm>
            <a:off x="6918925" y="136632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9" name="Google Shape;209;p13"/>
          <p:cNvSpPr/>
          <p:nvPr/>
        </p:nvSpPr>
        <p:spPr>
          <a:xfrm rot="10800000">
            <a:off x="7730250" y="206541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txBox="1"/>
          <p:nvPr/>
        </p:nvSpPr>
        <p:spPr>
          <a:xfrm>
            <a:off x="6844375" y="13659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The committee has made input on vision and mission, organisation structure, governance committee participation and logistics.</a:t>
            </a:r>
            <a:endParaRPr sz="800">
              <a:solidFill>
                <a:schemeClr val="lt1"/>
              </a:solidFill>
              <a:latin typeface="Raleway"/>
              <a:ea typeface="Raleway"/>
              <a:cs typeface="Raleway"/>
              <a:sym typeface="Raleway"/>
            </a:endParaRPr>
          </a:p>
        </p:txBody>
      </p:sp>
      <p:sp>
        <p:nvSpPr>
          <p:cNvPr id="211" name="Google Shape;211;p13"/>
          <p:cNvSpPr/>
          <p:nvPr/>
        </p:nvSpPr>
        <p:spPr>
          <a:xfrm flipH="1" rot="711236">
            <a:off x="7833112" y="264335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txBox="1"/>
          <p:nvPr>
            <p:ph type="title"/>
          </p:nvPr>
        </p:nvSpPr>
        <p:spPr>
          <a:xfrm>
            <a:off x="154675" y="-26275"/>
            <a:ext cx="66348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 for OLS Governance (gov) work so far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7" name="Shape 217"/>
        <p:cNvGrpSpPr/>
        <p:nvPr/>
      </p:nvGrpSpPr>
      <p:grpSpPr>
        <a:xfrm>
          <a:off x="0" y="0"/>
          <a:ext cx="0" cy="0"/>
          <a:chOff x="0" y="0"/>
          <a:chExt cx="0" cy="0"/>
        </a:xfrm>
      </p:grpSpPr>
      <p:pic>
        <p:nvPicPr>
          <p:cNvPr descr="preencoded.png" id="218" name="Google Shape;218;p14"/>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219" name="Google Shape;219;p14"/>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220" name="Google Shape;220;p14"/>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221" name="Google Shape;221;p14"/>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222" name="Google Shape;222;p14"/>
          <p:cNvSpPr/>
          <p:nvPr/>
        </p:nvSpPr>
        <p:spPr>
          <a:xfrm rot="-711236">
            <a:off x="6389550"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flipH="1" rot="711236">
            <a:off x="5104812"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rot="-1789476">
            <a:off x="6286092" y="2712518"/>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txBox="1"/>
          <p:nvPr/>
        </p:nvSpPr>
        <p:spPr>
          <a:xfrm>
            <a:off x="6009963" y="2877030"/>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July 2023</a:t>
            </a:r>
            <a:endParaRPr b="1" sz="800">
              <a:solidFill>
                <a:srgbClr val="701C7F"/>
              </a:solidFill>
              <a:latin typeface="Raleway"/>
              <a:ea typeface="Raleway"/>
              <a:cs typeface="Raleway"/>
              <a:sym typeface="Raleway"/>
            </a:endParaRPr>
          </a:p>
        </p:txBody>
      </p:sp>
      <p:sp>
        <p:nvSpPr>
          <p:cNvPr id="226" name="Google Shape;226;p14"/>
          <p:cNvSpPr/>
          <p:nvPr/>
        </p:nvSpPr>
        <p:spPr>
          <a:xfrm>
            <a:off x="5509975" y="3210459"/>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7" name="Google Shape;227;p14"/>
          <p:cNvSpPr/>
          <p:nvPr/>
        </p:nvSpPr>
        <p:spPr>
          <a:xfrm>
            <a:off x="6321325" y="3145810"/>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rot="-711236">
            <a:off x="3823738"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rot="-1789476">
            <a:off x="5033016" y="243909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txBox="1"/>
          <p:nvPr/>
        </p:nvSpPr>
        <p:spPr>
          <a:xfrm>
            <a:off x="4640148" y="2149325"/>
            <a:ext cx="9462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27 June 2023</a:t>
            </a:r>
            <a:endParaRPr b="1" sz="800">
              <a:solidFill>
                <a:srgbClr val="701C7F"/>
              </a:solidFill>
              <a:latin typeface="Raleway"/>
              <a:ea typeface="Raleway"/>
              <a:cs typeface="Raleway"/>
              <a:sym typeface="Raleway"/>
            </a:endParaRPr>
          </a:p>
        </p:txBody>
      </p:sp>
      <p:sp>
        <p:nvSpPr>
          <p:cNvPr id="231" name="Google Shape;231;p14"/>
          <p:cNvSpPr/>
          <p:nvPr/>
        </p:nvSpPr>
        <p:spPr>
          <a:xfrm>
            <a:off x="4256900" y="138207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2" name="Google Shape;232;p14"/>
          <p:cNvSpPr/>
          <p:nvPr/>
        </p:nvSpPr>
        <p:spPr>
          <a:xfrm rot="10800000">
            <a:off x="5068225" y="208116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flipH="1" rot="711236">
            <a:off x="2532058"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txBox="1"/>
          <p:nvPr/>
        </p:nvSpPr>
        <p:spPr>
          <a:xfrm>
            <a:off x="3290155" y="2878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May-June 2023</a:t>
            </a:r>
            <a:endParaRPr b="1" sz="800">
              <a:solidFill>
                <a:srgbClr val="5E5E5E"/>
              </a:solidFill>
              <a:latin typeface="Raleway"/>
              <a:ea typeface="Raleway"/>
              <a:cs typeface="Raleway"/>
              <a:sym typeface="Raleway"/>
            </a:endParaRPr>
          </a:p>
        </p:txBody>
      </p:sp>
      <p:sp>
        <p:nvSpPr>
          <p:cNvPr id="235" name="Google Shape;235;p14"/>
          <p:cNvSpPr/>
          <p:nvPr/>
        </p:nvSpPr>
        <p:spPr>
          <a:xfrm rot="-1789476">
            <a:off x="3776603" y="2712518"/>
            <a:ext cx="160451" cy="160451"/>
          </a:xfrm>
          <a:prstGeom prst="ellipse">
            <a:avLst/>
          </a:prstGeom>
          <a:solidFill>
            <a:schemeClr val="lt1"/>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300048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7" name="Google Shape;237;p14"/>
          <p:cNvSpPr/>
          <p:nvPr/>
        </p:nvSpPr>
        <p:spPr>
          <a:xfrm>
            <a:off x="381183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rot="-711236">
            <a:off x="1257933"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1713675" y="138207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40" name="Google Shape;240;p14"/>
          <p:cNvSpPr txBox="1"/>
          <p:nvPr/>
        </p:nvSpPr>
        <p:spPr>
          <a:xfrm>
            <a:off x="2016703" y="2109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April-May 2023</a:t>
            </a:r>
            <a:endParaRPr b="1" sz="800">
              <a:solidFill>
                <a:srgbClr val="5E5E5E"/>
              </a:solidFill>
              <a:latin typeface="Raleway"/>
              <a:ea typeface="Raleway"/>
              <a:cs typeface="Raleway"/>
              <a:sym typeface="Raleway"/>
            </a:endParaRPr>
          </a:p>
        </p:txBody>
      </p:sp>
      <p:sp>
        <p:nvSpPr>
          <p:cNvPr id="241" name="Google Shape;241;p14"/>
          <p:cNvSpPr/>
          <p:nvPr/>
        </p:nvSpPr>
        <p:spPr>
          <a:xfrm rot="10800000">
            <a:off x="2525000" y="2081165"/>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rot="-1789476">
            <a:off x="2486965" y="2439099"/>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txBox="1"/>
          <p:nvPr/>
        </p:nvSpPr>
        <p:spPr>
          <a:xfrm>
            <a:off x="699975" y="2878713"/>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Jan - May 2023</a:t>
            </a:r>
            <a:endParaRPr b="1" sz="800">
              <a:solidFill>
                <a:srgbClr val="5E5E5E"/>
              </a:solidFill>
              <a:latin typeface="Raleway"/>
              <a:ea typeface="Raleway"/>
              <a:cs typeface="Raleway"/>
              <a:sym typeface="Raleway"/>
            </a:endParaRPr>
          </a:p>
        </p:txBody>
      </p:sp>
      <p:sp>
        <p:nvSpPr>
          <p:cNvPr id="244" name="Google Shape;244;p14"/>
          <p:cNvSpPr/>
          <p:nvPr/>
        </p:nvSpPr>
        <p:spPr>
          <a:xfrm rot="-1789476">
            <a:off x="1170253" y="2712518"/>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245" name="Google Shape;245;p14"/>
          <p:cNvSpPr/>
          <p:nvPr/>
        </p:nvSpPr>
        <p:spPr>
          <a:xfrm>
            <a:off x="39413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p:txBody>
      </p:sp>
      <p:sp>
        <p:nvSpPr>
          <p:cNvPr id="246" name="Google Shape;246;p14"/>
          <p:cNvSpPr/>
          <p:nvPr/>
        </p:nvSpPr>
        <p:spPr>
          <a:xfrm>
            <a:off x="82448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247" name="Google Shape;247;p14"/>
          <p:cNvSpPr txBox="1"/>
          <p:nvPr/>
        </p:nvSpPr>
        <p:spPr>
          <a:xfrm>
            <a:off x="1696125" y="1381725"/>
            <a:ext cx="1773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Nominations from the OLS board was made to invite 10 OLS members to represent different areas of work in gov committee</a:t>
            </a:r>
            <a:endParaRPr sz="800">
              <a:solidFill>
                <a:srgbClr val="5E5E5E"/>
              </a:solidFill>
              <a:latin typeface="Raleway"/>
              <a:ea typeface="Raleway"/>
              <a:cs typeface="Raleway"/>
              <a:sym typeface="Raleway"/>
            </a:endParaRPr>
          </a:p>
        </p:txBody>
      </p:sp>
      <p:sp>
        <p:nvSpPr>
          <p:cNvPr id="248" name="Google Shape;248;p14"/>
          <p:cNvSpPr txBox="1"/>
          <p:nvPr/>
        </p:nvSpPr>
        <p:spPr>
          <a:xfrm>
            <a:off x="438400" y="3205547"/>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Documentation developed by Malvika and reviewed by the board for  different processes to support the gov work</a:t>
            </a:r>
            <a:endParaRPr sz="800">
              <a:solidFill>
                <a:srgbClr val="5E5E5E"/>
              </a:solidFill>
              <a:latin typeface="Raleway"/>
              <a:ea typeface="Raleway"/>
              <a:cs typeface="Raleway"/>
              <a:sym typeface="Raleway"/>
            </a:endParaRPr>
          </a:p>
        </p:txBody>
      </p:sp>
      <p:sp>
        <p:nvSpPr>
          <p:cNvPr id="249" name="Google Shape;249;p14"/>
          <p:cNvSpPr txBox="1"/>
          <p:nvPr/>
        </p:nvSpPr>
        <p:spPr>
          <a:xfrm>
            <a:off x="2965413" y="3210425"/>
            <a:ext cx="1686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10 members were invited. The onboarding document along with the initial set of process documentation was shared</a:t>
            </a:r>
            <a:endParaRPr sz="800">
              <a:solidFill>
                <a:srgbClr val="5E5E5E"/>
              </a:solidFill>
              <a:latin typeface="Raleway"/>
              <a:ea typeface="Raleway"/>
              <a:cs typeface="Raleway"/>
              <a:sym typeface="Raleway"/>
            </a:endParaRPr>
          </a:p>
        </p:txBody>
      </p:sp>
      <p:sp>
        <p:nvSpPr>
          <p:cNvPr id="250" name="Google Shape;250;p14"/>
          <p:cNvSpPr txBox="1"/>
          <p:nvPr/>
        </p:nvSpPr>
        <p:spPr>
          <a:xfrm>
            <a:off x="4182350" y="1381725"/>
            <a:ext cx="19059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1st committee meetings took place. The collective suggestion was to take time to review governance documents. Comms established.</a:t>
            </a:r>
            <a:endParaRPr sz="800">
              <a:solidFill>
                <a:schemeClr val="lt1"/>
              </a:solidFill>
              <a:latin typeface="Raleway"/>
              <a:ea typeface="Raleway"/>
              <a:cs typeface="Raleway"/>
              <a:sym typeface="Raleway"/>
            </a:endParaRPr>
          </a:p>
        </p:txBody>
      </p:sp>
      <p:sp>
        <p:nvSpPr>
          <p:cNvPr id="251" name="Google Shape;251;p14"/>
          <p:cNvSpPr txBox="1"/>
          <p:nvPr/>
        </p:nvSpPr>
        <p:spPr>
          <a:xfrm>
            <a:off x="5435425" y="32070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Malvika created a 6-month plan  for the committee to review the governance document before taking on other areas of work.</a:t>
            </a:r>
            <a:endParaRPr sz="800">
              <a:solidFill>
                <a:schemeClr val="lt1"/>
              </a:solidFill>
              <a:latin typeface="Raleway"/>
              <a:ea typeface="Raleway"/>
              <a:cs typeface="Raleway"/>
              <a:sym typeface="Raleway"/>
            </a:endParaRPr>
          </a:p>
        </p:txBody>
      </p:sp>
      <p:sp>
        <p:nvSpPr>
          <p:cNvPr id="252" name="Google Shape;252;p14"/>
          <p:cNvSpPr/>
          <p:nvPr/>
        </p:nvSpPr>
        <p:spPr>
          <a:xfrm rot="-1789476">
            <a:off x="7695041" y="242334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txBox="1"/>
          <p:nvPr/>
        </p:nvSpPr>
        <p:spPr>
          <a:xfrm>
            <a:off x="7108800" y="2141450"/>
            <a:ext cx="13341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June-October 2023</a:t>
            </a:r>
            <a:endParaRPr b="1" sz="800">
              <a:solidFill>
                <a:srgbClr val="701C7F"/>
              </a:solidFill>
              <a:latin typeface="Raleway"/>
              <a:ea typeface="Raleway"/>
              <a:cs typeface="Raleway"/>
              <a:sym typeface="Raleway"/>
            </a:endParaRPr>
          </a:p>
        </p:txBody>
      </p:sp>
      <p:sp>
        <p:nvSpPr>
          <p:cNvPr id="254" name="Google Shape;254;p14"/>
          <p:cNvSpPr/>
          <p:nvPr/>
        </p:nvSpPr>
        <p:spPr>
          <a:xfrm>
            <a:off x="6918925" y="136632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5" name="Google Shape;255;p14"/>
          <p:cNvSpPr/>
          <p:nvPr/>
        </p:nvSpPr>
        <p:spPr>
          <a:xfrm rot="10800000">
            <a:off x="7730250" y="206541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txBox="1"/>
          <p:nvPr/>
        </p:nvSpPr>
        <p:spPr>
          <a:xfrm>
            <a:off x="6844375" y="13659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The committee has made input on vision and mission, organisation structure, governance committee participation and logistics.</a:t>
            </a:r>
            <a:endParaRPr sz="800">
              <a:solidFill>
                <a:schemeClr val="lt1"/>
              </a:solidFill>
              <a:latin typeface="Raleway"/>
              <a:ea typeface="Raleway"/>
              <a:cs typeface="Raleway"/>
              <a:sym typeface="Raleway"/>
            </a:endParaRPr>
          </a:p>
        </p:txBody>
      </p:sp>
      <p:sp>
        <p:nvSpPr>
          <p:cNvPr id="257" name="Google Shape;257;p14"/>
          <p:cNvSpPr/>
          <p:nvPr/>
        </p:nvSpPr>
        <p:spPr>
          <a:xfrm flipH="1" rot="711236">
            <a:off x="7833112" y="264335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txBox="1"/>
          <p:nvPr>
            <p:ph type="title"/>
          </p:nvPr>
        </p:nvSpPr>
        <p:spPr>
          <a:xfrm>
            <a:off x="154675" y="-26275"/>
            <a:ext cx="66348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 for OLS Governance (gov) work so far …</a:t>
            </a:r>
            <a:endParaRPr/>
          </a:p>
        </p:txBody>
      </p:sp>
      <p:sp>
        <p:nvSpPr>
          <p:cNvPr id="259" name="Google Shape;259;p14"/>
          <p:cNvSpPr txBox="1"/>
          <p:nvPr/>
        </p:nvSpPr>
        <p:spPr>
          <a:xfrm>
            <a:off x="1010800" y="642400"/>
            <a:ext cx="6976800" cy="58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139D3D"/>
                </a:solidFill>
                <a:latin typeface="Raleway"/>
                <a:ea typeface="Raleway"/>
                <a:cs typeface="Raleway"/>
                <a:sym typeface="Raleway"/>
              </a:rPr>
              <a:t>“This is the inaugural governance committee. It makes sense to take it a bit slower to build as strong a foundation as we can for what this committee does.”</a:t>
            </a:r>
            <a:r>
              <a:rPr i="1" lang="en" sz="1200">
                <a:solidFill>
                  <a:srgbClr val="333333"/>
                </a:solidFill>
                <a:latin typeface="Raleway"/>
                <a:ea typeface="Raleway"/>
                <a:cs typeface="Raleway"/>
                <a:sym typeface="Raleway"/>
              </a:rPr>
              <a:t> - An OLS Gov Committee Member</a:t>
            </a:r>
            <a:endParaRPr i="1"/>
          </a:p>
        </p:txBody>
      </p:sp>
      <p:sp>
        <p:nvSpPr>
          <p:cNvPr id="260" name="Google Shape;260;p14"/>
          <p:cNvSpPr txBox="1"/>
          <p:nvPr/>
        </p:nvSpPr>
        <p:spPr>
          <a:xfrm>
            <a:off x="365350" y="4222150"/>
            <a:ext cx="8267700" cy="794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en" sz="1200">
                <a:solidFill>
                  <a:srgbClr val="139D3D"/>
                </a:solidFill>
                <a:latin typeface="Raleway"/>
                <a:ea typeface="Raleway"/>
                <a:cs typeface="Raleway"/>
                <a:sym typeface="Raleway"/>
              </a:rPr>
              <a:t>“Where we think biggest governance needs are - where we need to be more democratic / transparent / consistent, then learn about those processes, before just starting to advise how to fix it.”</a:t>
            </a:r>
            <a:r>
              <a:rPr lang="en" sz="1200">
                <a:solidFill>
                  <a:srgbClr val="333333"/>
                </a:solidFill>
                <a:latin typeface="Raleway"/>
                <a:ea typeface="Raleway"/>
                <a:cs typeface="Raleway"/>
                <a:sym typeface="Raleway"/>
              </a:rPr>
              <a:t> </a:t>
            </a:r>
            <a:r>
              <a:rPr i="1" lang="en" sz="1200">
                <a:solidFill>
                  <a:srgbClr val="333333"/>
                </a:solidFill>
                <a:latin typeface="Raleway"/>
                <a:ea typeface="Raleway"/>
                <a:cs typeface="Raleway"/>
                <a:sym typeface="Raleway"/>
              </a:rPr>
              <a:t>- An OLS Gov Committee Member</a:t>
            </a:r>
            <a:endParaRPr i="1">
              <a:solidFill>
                <a:schemeClr val="dk1"/>
              </a:solidFill>
            </a:endParaRPr>
          </a:p>
          <a:p>
            <a:pPr indent="0" lvl="0" marL="0" rtl="0" algn="l">
              <a:lnSpc>
                <a:spcPct val="115000"/>
              </a:lnSpc>
              <a:spcBef>
                <a:spcPts val="0"/>
              </a:spcBef>
              <a:spcAft>
                <a:spcPts val="0"/>
              </a:spcAft>
              <a:buNone/>
            </a:pPr>
            <a:r>
              <a:t/>
            </a:r>
            <a:endParaRPr sz="1200">
              <a:solidFill>
                <a:srgbClr val="333333"/>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5" name="Shape 265"/>
        <p:cNvGrpSpPr/>
        <p:nvPr/>
      </p:nvGrpSpPr>
      <p:grpSpPr>
        <a:xfrm>
          <a:off x="0" y="0"/>
          <a:ext cx="0" cy="0"/>
          <a:chOff x="0" y="0"/>
          <a:chExt cx="0" cy="0"/>
        </a:xfrm>
      </p:grpSpPr>
      <p:pic>
        <p:nvPicPr>
          <p:cNvPr descr="preencoded.png" id="266" name="Google Shape;266;p15"/>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267" name="Google Shape;267;p15"/>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openseeds</a:t>
            </a:r>
            <a:endParaRPr b="0" i="0" sz="2700" u="none" cap="none" strike="noStrike">
              <a:solidFill>
                <a:schemeClr val="dk1"/>
              </a:solidFill>
              <a:latin typeface="Calibri"/>
              <a:ea typeface="Calibri"/>
              <a:cs typeface="Calibri"/>
              <a:sym typeface="Calibri"/>
            </a:endParaRPr>
          </a:p>
        </p:txBody>
      </p:sp>
      <p:sp>
        <p:nvSpPr>
          <p:cNvPr id="268" name="Google Shape;268;p15"/>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269" name="Google Shape;269;p15"/>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270" name="Google Shape;270;p15"/>
          <p:cNvSpPr/>
          <p:nvPr/>
        </p:nvSpPr>
        <p:spPr>
          <a:xfrm rot="-711236">
            <a:off x="6389550"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flipH="1" rot="711236">
            <a:off x="5104812"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rot="-1789476">
            <a:off x="6286092" y="2712518"/>
            <a:ext cx="160451" cy="160451"/>
          </a:xfrm>
          <a:prstGeom prst="ellipse">
            <a:avLst/>
          </a:prstGeom>
          <a:solidFill>
            <a:srgbClr val="FFFFFF"/>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txBox="1"/>
          <p:nvPr/>
        </p:nvSpPr>
        <p:spPr>
          <a:xfrm>
            <a:off x="6009963" y="2877030"/>
            <a:ext cx="6969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July 2023</a:t>
            </a:r>
            <a:endParaRPr b="1" sz="800">
              <a:solidFill>
                <a:srgbClr val="701C7F"/>
              </a:solidFill>
              <a:latin typeface="Raleway"/>
              <a:ea typeface="Raleway"/>
              <a:cs typeface="Raleway"/>
              <a:sym typeface="Raleway"/>
            </a:endParaRPr>
          </a:p>
        </p:txBody>
      </p:sp>
      <p:sp>
        <p:nvSpPr>
          <p:cNvPr id="274" name="Google Shape;274;p15"/>
          <p:cNvSpPr/>
          <p:nvPr/>
        </p:nvSpPr>
        <p:spPr>
          <a:xfrm>
            <a:off x="5509975" y="3210459"/>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5" name="Google Shape;275;p15"/>
          <p:cNvSpPr/>
          <p:nvPr/>
        </p:nvSpPr>
        <p:spPr>
          <a:xfrm>
            <a:off x="6321325" y="3145810"/>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5"/>
          <p:cNvSpPr/>
          <p:nvPr/>
        </p:nvSpPr>
        <p:spPr>
          <a:xfrm rot="-711236">
            <a:off x="3823738" y="262720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5"/>
          <p:cNvSpPr/>
          <p:nvPr/>
        </p:nvSpPr>
        <p:spPr>
          <a:xfrm rot="-1789476">
            <a:off x="5033016" y="243909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5"/>
          <p:cNvSpPr txBox="1"/>
          <p:nvPr/>
        </p:nvSpPr>
        <p:spPr>
          <a:xfrm>
            <a:off x="4640148" y="2149325"/>
            <a:ext cx="9462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27 June 2023</a:t>
            </a:r>
            <a:endParaRPr b="1" sz="800">
              <a:solidFill>
                <a:srgbClr val="701C7F"/>
              </a:solidFill>
              <a:latin typeface="Raleway"/>
              <a:ea typeface="Raleway"/>
              <a:cs typeface="Raleway"/>
              <a:sym typeface="Raleway"/>
            </a:endParaRPr>
          </a:p>
        </p:txBody>
      </p:sp>
      <p:sp>
        <p:nvSpPr>
          <p:cNvPr id="279" name="Google Shape;279;p15"/>
          <p:cNvSpPr/>
          <p:nvPr/>
        </p:nvSpPr>
        <p:spPr>
          <a:xfrm>
            <a:off x="4256900" y="138207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0" name="Google Shape;280;p15"/>
          <p:cNvSpPr/>
          <p:nvPr/>
        </p:nvSpPr>
        <p:spPr>
          <a:xfrm rot="10800000">
            <a:off x="5068225" y="208116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5"/>
          <p:cNvSpPr/>
          <p:nvPr/>
        </p:nvSpPr>
        <p:spPr>
          <a:xfrm flipH="1" rot="711236">
            <a:off x="2532058"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5"/>
          <p:cNvSpPr txBox="1"/>
          <p:nvPr/>
        </p:nvSpPr>
        <p:spPr>
          <a:xfrm>
            <a:off x="3290155" y="2878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May-June 2023</a:t>
            </a:r>
            <a:endParaRPr b="1" sz="800">
              <a:solidFill>
                <a:srgbClr val="5E5E5E"/>
              </a:solidFill>
              <a:latin typeface="Raleway"/>
              <a:ea typeface="Raleway"/>
              <a:cs typeface="Raleway"/>
              <a:sym typeface="Raleway"/>
            </a:endParaRPr>
          </a:p>
        </p:txBody>
      </p:sp>
      <p:sp>
        <p:nvSpPr>
          <p:cNvPr id="283" name="Google Shape;283;p15"/>
          <p:cNvSpPr/>
          <p:nvPr/>
        </p:nvSpPr>
        <p:spPr>
          <a:xfrm rot="-1789476">
            <a:off x="3776603" y="2712518"/>
            <a:ext cx="160451" cy="160451"/>
          </a:xfrm>
          <a:prstGeom prst="ellipse">
            <a:avLst/>
          </a:prstGeom>
          <a:solidFill>
            <a:schemeClr val="lt1"/>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5"/>
          <p:cNvSpPr/>
          <p:nvPr/>
        </p:nvSpPr>
        <p:spPr>
          <a:xfrm>
            <a:off x="300048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5" name="Google Shape;285;p15"/>
          <p:cNvSpPr/>
          <p:nvPr/>
        </p:nvSpPr>
        <p:spPr>
          <a:xfrm>
            <a:off x="381183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5"/>
          <p:cNvSpPr/>
          <p:nvPr/>
        </p:nvSpPr>
        <p:spPr>
          <a:xfrm rot="-711236">
            <a:off x="1257933" y="2627201"/>
            <a:ext cx="1350909" cy="57662"/>
          </a:xfrm>
          <a:prstGeom prst="roundRect">
            <a:avLst>
              <a:gd fmla="val 50000" name="adj"/>
            </a:avLst>
          </a:prstGeom>
          <a:solidFill>
            <a:srgbClr val="5E5E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5"/>
          <p:cNvSpPr/>
          <p:nvPr/>
        </p:nvSpPr>
        <p:spPr>
          <a:xfrm>
            <a:off x="1713675" y="1382072"/>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8" name="Google Shape;288;p15"/>
          <p:cNvSpPr txBox="1"/>
          <p:nvPr/>
        </p:nvSpPr>
        <p:spPr>
          <a:xfrm>
            <a:off x="2016703" y="2109700"/>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April-May 2023</a:t>
            </a:r>
            <a:endParaRPr b="1" sz="800">
              <a:solidFill>
                <a:srgbClr val="5E5E5E"/>
              </a:solidFill>
              <a:latin typeface="Raleway"/>
              <a:ea typeface="Raleway"/>
              <a:cs typeface="Raleway"/>
              <a:sym typeface="Raleway"/>
            </a:endParaRPr>
          </a:p>
        </p:txBody>
      </p:sp>
      <p:sp>
        <p:nvSpPr>
          <p:cNvPr id="289" name="Google Shape;289;p15"/>
          <p:cNvSpPr/>
          <p:nvPr/>
        </p:nvSpPr>
        <p:spPr>
          <a:xfrm rot="10800000">
            <a:off x="2525000" y="2081165"/>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rot="-1789476">
            <a:off x="2486965" y="2439099"/>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txBox="1"/>
          <p:nvPr/>
        </p:nvSpPr>
        <p:spPr>
          <a:xfrm>
            <a:off x="699975" y="2878713"/>
            <a:ext cx="11010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5E5E5E"/>
                </a:solidFill>
                <a:latin typeface="Raleway"/>
                <a:ea typeface="Raleway"/>
                <a:cs typeface="Raleway"/>
                <a:sym typeface="Raleway"/>
              </a:rPr>
              <a:t>Jan - May 2023</a:t>
            </a:r>
            <a:endParaRPr b="1" sz="800">
              <a:solidFill>
                <a:srgbClr val="5E5E5E"/>
              </a:solidFill>
              <a:latin typeface="Raleway"/>
              <a:ea typeface="Raleway"/>
              <a:cs typeface="Raleway"/>
              <a:sym typeface="Raleway"/>
            </a:endParaRPr>
          </a:p>
        </p:txBody>
      </p:sp>
      <p:sp>
        <p:nvSpPr>
          <p:cNvPr id="292" name="Google Shape;292;p15"/>
          <p:cNvSpPr/>
          <p:nvPr/>
        </p:nvSpPr>
        <p:spPr>
          <a:xfrm rot="-1789476">
            <a:off x="1170253" y="2712518"/>
            <a:ext cx="160451" cy="160451"/>
          </a:xfrm>
          <a:prstGeom prst="ellipse">
            <a:avLst/>
          </a:prstGeom>
          <a:solidFill>
            <a:srgbClr val="FFFFFF"/>
          </a:solidFill>
          <a:ln cap="flat" cmpd="sng" w="38100">
            <a:solidFill>
              <a:srgbClr val="5E5E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293" name="Google Shape;293;p15"/>
          <p:cNvSpPr/>
          <p:nvPr/>
        </p:nvSpPr>
        <p:spPr>
          <a:xfrm>
            <a:off x="394138" y="3210459"/>
            <a:ext cx="1712700" cy="703500"/>
          </a:xfrm>
          <a:prstGeom prst="roundRect">
            <a:avLst>
              <a:gd fmla="val 4485"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a:p>
            <a:pPr indent="0" lvl="0" marL="0" rtl="0" algn="l">
              <a:spcBef>
                <a:spcPts val="0"/>
              </a:spcBef>
              <a:spcAft>
                <a:spcPts val="0"/>
              </a:spcAft>
              <a:buNone/>
            </a:pPr>
            <a:r>
              <a:t/>
            </a:r>
            <a:endParaRPr>
              <a:solidFill>
                <a:srgbClr val="5E5E5E"/>
              </a:solidFill>
            </a:endParaRPr>
          </a:p>
        </p:txBody>
      </p:sp>
      <p:sp>
        <p:nvSpPr>
          <p:cNvPr id="294" name="Google Shape;294;p15"/>
          <p:cNvSpPr/>
          <p:nvPr/>
        </p:nvSpPr>
        <p:spPr>
          <a:xfrm>
            <a:off x="824488" y="3145810"/>
            <a:ext cx="90000" cy="67500"/>
          </a:xfrm>
          <a:prstGeom prst="triangle">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E5E5E"/>
              </a:solidFill>
            </a:endParaRPr>
          </a:p>
        </p:txBody>
      </p:sp>
      <p:sp>
        <p:nvSpPr>
          <p:cNvPr id="295" name="Google Shape;295;p15"/>
          <p:cNvSpPr txBox="1"/>
          <p:nvPr/>
        </p:nvSpPr>
        <p:spPr>
          <a:xfrm>
            <a:off x="1696125" y="1381725"/>
            <a:ext cx="1773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Nominations from the OLS board was made to invite 10 OLS members to represent different areas of work in gov committee</a:t>
            </a:r>
            <a:endParaRPr sz="800">
              <a:solidFill>
                <a:srgbClr val="5E5E5E"/>
              </a:solidFill>
              <a:latin typeface="Raleway"/>
              <a:ea typeface="Raleway"/>
              <a:cs typeface="Raleway"/>
              <a:sym typeface="Raleway"/>
            </a:endParaRPr>
          </a:p>
        </p:txBody>
      </p:sp>
      <p:sp>
        <p:nvSpPr>
          <p:cNvPr id="296" name="Google Shape;296;p15"/>
          <p:cNvSpPr txBox="1"/>
          <p:nvPr/>
        </p:nvSpPr>
        <p:spPr>
          <a:xfrm>
            <a:off x="438400" y="3205547"/>
            <a:ext cx="16242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Documentation developed by Malvika and reviewed by the board for  different processes to support the gov work</a:t>
            </a:r>
            <a:endParaRPr sz="800">
              <a:solidFill>
                <a:srgbClr val="5E5E5E"/>
              </a:solidFill>
              <a:latin typeface="Raleway"/>
              <a:ea typeface="Raleway"/>
              <a:cs typeface="Raleway"/>
              <a:sym typeface="Raleway"/>
            </a:endParaRPr>
          </a:p>
        </p:txBody>
      </p:sp>
      <p:sp>
        <p:nvSpPr>
          <p:cNvPr id="297" name="Google Shape;297;p15"/>
          <p:cNvSpPr txBox="1"/>
          <p:nvPr/>
        </p:nvSpPr>
        <p:spPr>
          <a:xfrm>
            <a:off x="2965413" y="3210425"/>
            <a:ext cx="16860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rgbClr val="5E5E5E"/>
                </a:solidFill>
                <a:latin typeface="Raleway"/>
                <a:ea typeface="Raleway"/>
                <a:cs typeface="Raleway"/>
                <a:sym typeface="Raleway"/>
              </a:rPr>
              <a:t>10 members were invited. The onboarding document along with the initial set of process documentation was shared</a:t>
            </a:r>
            <a:endParaRPr sz="800">
              <a:solidFill>
                <a:srgbClr val="5E5E5E"/>
              </a:solidFill>
              <a:latin typeface="Raleway"/>
              <a:ea typeface="Raleway"/>
              <a:cs typeface="Raleway"/>
              <a:sym typeface="Raleway"/>
            </a:endParaRPr>
          </a:p>
        </p:txBody>
      </p:sp>
      <p:sp>
        <p:nvSpPr>
          <p:cNvPr id="298" name="Google Shape;298;p15"/>
          <p:cNvSpPr txBox="1"/>
          <p:nvPr/>
        </p:nvSpPr>
        <p:spPr>
          <a:xfrm>
            <a:off x="4182350" y="1381725"/>
            <a:ext cx="19059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1st committee meetings took place. The collective suggestion was to take time to review governance documents. Comms </a:t>
            </a:r>
            <a:r>
              <a:rPr lang="en" sz="800">
                <a:solidFill>
                  <a:schemeClr val="lt1"/>
                </a:solidFill>
                <a:latin typeface="Raleway"/>
                <a:ea typeface="Raleway"/>
                <a:cs typeface="Raleway"/>
                <a:sym typeface="Raleway"/>
              </a:rPr>
              <a:t>established</a:t>
            </a:r>
            <a:r>
              <a:rPr lang="en" sz="800">
                <a:solidFill>
                  <a:schemeClr val="lt1"/>
                </a:solidFill>
                <a:latin typeface="Raleway"/>
                <a:ea typeface="Raleway"/>
                <a:cs typeface="Raleway"/>
                <a:sym typeface="Raleway"/>
              </a:rPr>
              <a:t>.</a:t>
            </a:r>
            <a:endParaRPr sz="800">
              <a:solidFill>
                <a:schemeClr val="lt1"/>
              </a:solidFill>
              <a:latin typeface="Raleway"/>
              <a:ea typeface="Raleway"/>
              <a:cs typeface="Raleway"/>
              <a:sym typeface="Raleway"/>
            </a:endParaRPr>
          </a:p>
        </p:txBody>
      </p:sp>
      <p:sp>
        <p:nvSpPr>
          <p:cNvPr id="299" name="Google Shape;299;p15"/>
          <p:cNvSpPr txBox="1"/>
          <p:nvPr/>
        </p:nvSpPr>
        <p:spPr>
          <a:xfrm>
            <a:off x="5435425" y="32070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Malvika created a 6-month plan  for the committee to review the governance document before taking on other areas of work.</a:t>
            </a:r>
            <a:endParaRPr sz="800">
              <a:solidFill>
                <a:schemeClr val="lt1"/>
              </a:solidFill>
              <a:latin typeface="Raleway"/>
              <a:ea typeface="Raleway"/>
              <a:cs typeface="Raleway"/>
              <a:sym typeface="Raleway"/>
            </a:endParaRPr>
          </a:p>
        </p:txBody>
      </p:sp>
      <p:sp>
        <p:nvSpPr>
          <p:cNvPr id="300" name="Google Shape;300;p15"/>
          <p:cNvSpPr/>
          <p:nvPr/>
        </p:nvSpPr>
        <p:spPr>
          <a:xfrm rot="-1789476">
            <a:off x="7695041" y="2423349"/>
            <a:ext cx="160451" cy="160451"/>
          </a:xfrm>
          <a:prstGeom prst="ellipse">
            <a:avLst/>
          </a:prstGeom>
          <a:solidFill>
            <a:schemeClr val="lt1"/>
          </a:solidFill>
          <a:ln cap="flat" cmpd="sng" w="38100">
            <a:solidFill>
              <a:srgbClr val="701C7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5"/>
          <p:cNvSpPr txBox="1"/>
          <p:nvPr/>
        </p:nvSpPr>
        <p:spPr>
          <a:xfrm>
            <a:off x="7108800" y="2141450"/>
            <a:ext cx="1334100" cy="27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 sz="800">
                <a:solidFill>
                  <a:srgbClr val="701C7F"/>
                </a:solidFill>
                <a:latin typeface="Raleway"/>
                <a:ea typeface="Raleway"/>
                <a:cs typeface="Raleway"/>
                <a:sym typeface="Raleway"/>
              </a:rPr>
              <a:t>June-October 2023</a:t>
            </a:r>
            <a:endParaRPr b="1" sz="800">
              <a:solidFill>
                <a:srgbClr val="701C7F"/>
              </a:solidFill>
              <a:latin typeface="Raleway"/>
              <a:ea typeface="Raleway"/>
              <a:cs typeface="Raleway"/>
              <a:sym typeface="Raleway"/>
            </a:endParaRPr>
          </a:p>
        </p:txBody>
      </p:sp>
      <p:sp>
        <p:nvSpPr>
          <p:cNvPr id="302" name="Google Shape;302;p15"/>
          <p:cNvSpPr/>
          <p:nvPr/>
        </p:nvSpPr>
        <p:spPr>
          <a:xfrm>
            <a:off x="6918925" y="1366322"/>
            <a:ext cx="1712700" cy="703500"/>
          </a:xfrm>
          <a:prstGeom prst="roundRect">
            <a:avLst>
              <a:gd fmla="val 4485"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3" name="Google Shape;303;p15"/>
          <p:cNvSpPr/>
          <p:nvPr/>
        </p:nvSpPr>
        <p:spPr>
          <a:xfrm rot="10800000">
            <a:off x="7730250" y="2065415"/>
            <a:ext cx="90000" cy="67500"/>
          </a:xfrm>
          <a:prstGeom prst="triangle">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5"/>
          <p:cNvSpPr txBox="1"/>
          <p:nvPr/>
        </p:nvSpPr>
        <p:spPr>
          <a:xfrm>
            <a:off x="6844375" y="13659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800">
                <a:solidFill>
                  <a:schemeClr val="lt1"/>
                </a:solidFill>
                <a:latin typeface="Raleway"/>
                <a:ea typeface="Raleway"/>
                <a:cs typeface="Raleway"/>
                <a:sym typeface="Raleway"/>
              </a:rPr>
              <a:t>The committee has made input on vision and mission, organisation structure, governance committee participation and logistics.</a:t>
            </a:r>
            <a:endParaRPr sz="800">
              <a:solidFill>
                <a:schemeClr val="lt1"/>
              </a:solidFill>
              <a:latin typeface="Raleway"/>
              <a:ea typeface="Raleway"/>
              <a:cs typeface="Raleway"/>
              <a:sym typeface="Raleway"/>
            </a:endParaRPr>
          </a:p>
        </p:txBody>
      </p:sp>
      <p:sp>
        <p:nvSpPr>
          <p:cNvPr id="305" name="Google Shape;305;p15"/>
          <p:cNvSpPr/>
          <p:nvPr/>
        </p:nvSpPr>
        <p:spPr>
          <a:xfrm>
            <a:off x="5526250" y="4005150"/>
            <a:ext cx="1712700" cy="703500"/>
          </a:xfrm>
          <a:prstGeom prst="roundRect">
            <a:avLst>
              <a:gd fmla="val 16667" name="adj"/>
            </a:avLst>
          </a:prstGeom>
          <a:solidFill>
            <a:srgbClr val="139D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6" name="Google Shape;306;p15"/>
          <p:cNvSpPr txBox="1"/>
          <p:nvPr/>
        </p:nvSpPr>
        <p:spPr>
          <a:xfrm>
            <a:off x="5451700" y="3971375"/>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800">
                <a:solidFill>
                  <a:schemeClr val="lt1"/>
                </a:solidFill>
                <a:latin typeface="Raleway"/>
                <a:ea typeface="Raleway"/>
                <a:cs typeface="Raleway"/>
                <a:sym typeface="Raleway"/>
              </a:rPr>
              <a:t>Anelda and Rowland advised to structure meetings and asks from the committee. Malvika applied for IOI grant to pay for 2 gov fellows</a:t>
            </a:r>
            <a:endParaRPr i="1" sz="800">
              <a:solidFill>
                <a:schemeClr val="lt1"/>
              </a:solidFill>
              <a:latin typeface="Raleway"/>
              <a:ea typeface="Raleway"/>
              <a:cs typeface="Raleway"/>
              <a:sym typeface="Raleway"/>
            </a:endParaRPr>
          </a:p>
        </p:txBody>
      </p:sp>
      <p:sp>
        <p:nvSpPr>
          <p:cNvPr id="307" name="Google Shape;307;p15"/>
          <p:cNvSpPr/>
          <p:nvPr/>
        </p:nvSpPr>
        <p:spPr>
          <a:xfrm>
            <a:off x="3000500" y="4003475"/>
            <a:ext cx="1712700" cy="703500"/>
          </a:xfrm>
          <a:prstGeom prst="roundRect">
            <a:avLst>
              <a:gd fmla="val 16667" name="adj"/>
            </a:avLst>
          </a:prstGeom>
          <a:solidFill>
            <a:srgbClr val="139D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8" name="Google Shape;308;p15"/>
          <p:cNvSpPr txBox="1"/>
          <p:nvPr/>
        </p:nvSpPr>
        <p:spPr>
          <a:xfrm>
            <a:off x="2925950" y="3969700"/>
            <a:ext cx="1861800" cy="62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800">
                <a:solidFill>
                  <a:schemeClr val="lt1"/>
                </a:solidFill>
                <a:latin typeface="Raleway"/>
                <a:ea typeface="Raleway"/>
                <a:cs typeface="Raleway"/>
                <a:sym typeface="Raleway"/>
              </a:rPr>
              <a:t>An onboarding document with list of all documents for gov as well as declaration of participation, CoI and honoraria details were shared.</a:t>
            </a:r>
            <a:endParaRPr i="1" sz="800">
              <a:solidFill>
                <a:schemeClr val="lt1"/>
              </a:solidFill>
              <a:latin typeface="Raleway"/>
              <a:ea typeface="Raleway"/>
              <a:cs typeface="Raleway"/>
              <a:sym typeface="Raleway"/>
            </a:endParaRPr>
          </a:p>
        </p:txBody>
      </p:sp>
      <p:sp>
        <p:nvSpPr>
          <p:cNvPr id="309" name="Google Shape;309;p15"/>
          <p:cNvSpPr/>
          <p:nvPr/>
        </p:nvSpPr>
        <p:spPr>
          <a:xfrm>
            <a:off x="6919500" y="568750"/>
            <a:ext cx="1712700" cy="703500"/>
          </a:xfrm>
          <a:prstGeom prst="roundRect">
            <a:avLst>
              <a:gd fmla="val 16667" name="adj"/>
            </a:avLst>
          </a:prstGeom>
          <a:solidFill>
            <a:srgbClr val="139D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0" name="Google Shape;310;p15"/>
          <p:cNvSpPr txBox="1"/>
          <p:nvPr/>
        </p:nvSpPr>
        <p:spPr>
          <a:xfrm>
            <a:off x="6844375" y="485950"/>
            <a:ext cx="18618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800">
                <a:solidFill>
                  <a:schemeClr val="lt1"/>
                </a:solidFill>
                <a:latin typeface="Raleway"/>
                <a:ea typeface="Raleway"/>
                <a:cs typeface="Raleway"/>
                <a:sym typeface="Raleway"/>
              </a:rPr>
              <a:t>Many constructive feedback were made by the committee. Optimal time contribution is currently 2-4 hours/month. Many questions and suggestions have been raised.</a:t>
            </a:r>
            <a:endParaRPr i="1" sz="800">
              <a:solidFill>
                <a:schemeClr val="lt1"/>
              </a:solidFill>
              <a:latin typeface="Raleway"/>
              <a:ea typeface="Raleway"/>
              <a:cs typeface="Raleway"/>
              <a:sym typeface="Raleway"/>
            </a:endParaRPr>
          </a:p>
        </p:txBody>
      </p:sp>
      <p:sp>
        <p:nvSpPr>
          <p:cNvPr id="311" name="Google Shape;311;p15"/>
          <p:cNvSpPr/>
          <p:nvPr/>
        </p:nvSpPr>
        <p:spPr>
          <a:xfrm flipH="1" rot="711236">
            <a:off x="7833112" y="2643351"/>
            <a:ext cx="1350909" cy="57662"/>
          </a:xfrm>
          <a:prstGeom prst="roundRect">
            <a:avLst>
              <a:gd fmla="val 50000" name="adj"/>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5"/>
          <p:cNvSpPr txBox="1"/>
          <p:nvPr/>
        </p:nvSpPr>
        <p:spPr>
          <a:xfrm>
            <a:off x="5526250" y="4723650"/>
            <a:ext cx="17127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5E5E5E"/>
                </a:solidFill>
                <a:latin typeface="Raleway"/>
                <a:ea typeface="Raleway"/>
                <a:cs typeface="Raleway"/>
                <a:sym typeface="Raleway"/>
              </a:rPr>
              <a:t>Pending decision</a:t>
            </a:r>
            <a:endParaRPr sz="1200">
              <a:solidFill>
                <a:srgbClr val="5E5E5E"/>
              </a:solidFill>
              <a:latin typeface="Raleway"/>
              <a:ea typeface="Raleway"/>
              <a:cs typeface="Raleway"/>
              <a:sym typeface="Raleway"/>
            </a:endParaRPr>
          </a:p>
        </p:txBody>
      </p:sp>
      <p:sp>
        <p:nvSpPr>
          <p:cNvPr id="313" name="Google Shape;313;p15"/>
          <p:cNvSpPr txBox="1"/>
          <p:nvPr>
            <p:ph type="title"/>
          </p:nvPr>
        </p:nvSpPr>
        <p:spPr>
          <a:xfrm>
            <a:off x="154675" y="-26275"/>
            <a:ext cx="66348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 for OLS Governance (gov) work so far …</a:t>
            </a:r>
            <a:endParaRPr/>
          </a:p>
        </p:txBody>
      </p:sp>
      <p:sp>
        <p:nvSpPr>
          <p:cNvPr id="314" name="Google Shape;314;p15"/>
          <p:cNvSpPr/>
          <p:nvPr/>
        </p:nvSpPr>
        <p:spPr>
          <a:xfrm>
            <a:off x="4223300" y="575350"/>
            <a:ext cx="1712700" cy="703500"/>
          </a:xfrm>
          <a:prstGeom prst="roundRect">
            <a:avLst>
              <a:gd fmla="val 16667" name="adj"/>
            </a:avLst>
          </a:prstGeom>
          <a:solidFill>
            <a:srgbClr val="139D3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15" name="Google Shape;315;p15"/>
          <p:cNvSpPr txBox="1"/>
          <p:nvPr/>
        </p:nvSpPr>
        <p:spPr>
          <a:xfrm>
            <a:off x="4148175" y="492550"/>
            <a:ext cx="1861800" cy="86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i="1" lang="en" sz="800">
                <a:solidFill>
                  <a:schemeClr val="lt1"/>
                </a:solidFill>
                <a:latin typeface="Raleway"/>
                <a:ea typeface="Raleway"/>
                <a:cs typeface="Raleway"/>
                <a:sym typeface="Raleway"/>
              </a:rPr>
              <a:t>Slack for Gov+Board, Slack only for Gov, mailing list, monthly meetings, documentation folder, </a:t>
            </a:r>
            <a:r>
              <a:rPr i="1" lang="en" sz="800">
                <a:solidFill>
                  <a:schemeClr val="lt1"/>
                </a:solidFill>
                <a:latin typeface="Raleway"/>
                <a:ea typeface="Raleway"/>
                <a:cs typeface="Raleway"/>
                <a:sym typeface="Raleway"/>
              </a:rPr>
              <a:t>meeting</a:t>
            </a:r>
            <a:r>
              <a:rPr i="1" lang="en" sz="800">
                <a:solidFill>
                  <a:schemeClr val="lt1"/>
                </a:solidFill>
                <a:latin typeface="Raleway"/>
                <a:ea typeface="Raleway"/>
                <a:cs typeface="Raleway"/>
                <a:sym typeface="Raleway"/>
              </a:rPr>
              <a:t> notes, Friday coworking for social interactions outside meetings.</a:t>
            </a:r>
            <a:endParaRPr i="1" sz="800">
              <a:solidFill>
                <a:schemeClr val="lt1"/>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0887"/>
        </a:solidFill>
      </p:bgPr>
    </p:bg>
    <p:spTree>
      <p:nvGrpSpPr>
        <p:cNvPr id="320" name="Shape 320"/>
        <p:cNvGrpSpPr/>
        <p:nvPr/>
      </p:nvGrpSpPr>
      <p:grpSpPr>
        <a:xfrm>
          <a:off x="0" y="0"/>
          <a:ext cx="0" cy="0"/>
          <a:chOff x="0" y="0"/>
          <a:chExt cx="0" cy="0"/>
        </a:xfrm>
      </p:grpSpPr>
      <p:sp>
        <p:nvSpPr>
          <p:cNvPr id="321" name="Google Shape;321;p16"/>
          <p:cNvSpPr/>
          <p:nvPr/>
        </p:nvSpPr>
        <p:spPr>
          <a:xfrm>
            <a:off x="7458000" y="4445125"/>
            <a:ext cx="1686000" cy="698400"/>
          </a:xfrm>
          <a:prstGeom prst="rect">
            <a:avLst/>
          </a:prstGeom>
          <a:solidFill>
            <a:srgbClr val="0208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reencoded.png" id="322" name="Google Shape;322;p16"/>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323" name="Google Shape;323;p16"/>
          <p:cNvSpPr/>
          <p:nvPr/>
        </p:nvSpPr>
        <p:spPr>
          <a:xfrm>
            <a:off x="11244263" y="6736556"/>
            <a:ext cx="2007394" cy="40005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324" name="Google Shape;324;p16"/>
          <p:cNvSpPr/>
          <p:nvPr/>
        </p:nvSpPr>
        <p:spPr>
          <a:xfrm>
            <a:off x="11615738" y="7140179"/>
            <a:ext cx="1685925"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325" name="Google Shape;325;p16"/>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326" name="Google Shape;326;p16"/>
          <p:cNvSpPr txBox="1"/>
          <p:nvPr>
            <p:ph type="title"/>
          </p:nvPr>
        </p:nvSpPr>
        <p:spPr>
          <a:xfrm>
            <a:off x="1406925" y="202350"/>
            <a:ext cx="60990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Outcomes of meeting 1: June 2023</a:t>
            </a:r>
            <a:endParaRPr/>
          </a:p>
        </p:txBody>
      </p:sp>
      <p:sp>
        <p:nvSpPr>
          <p:cNvPr id="327" name="Google Shape;327;p16"/>
          <p:cNvSpPr txBox="1"/>
          <p:nvPr>
            <p:ph idx="1" type="body"/>
          </p:nvPr>
        </p:nvSpPr>
        <p:spPr>
          <a:xfrm>
            <a:off x="1406925" y="954200"/>
            <a:ext cx="6099000" cy="38904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t>A reformatted low-weight onboarding document:</a:t>
            </a:r>
            <a:endParaRPr/>
          </a:p>
          <a:p>
            <a:pPr indent="-317500" lvl="0" marL="457200" rtl="0" algn="l">
              <a:lnSpc>
                <a:spcPct val="115000"/>
              </a:lnSpc>
              <a:spcBef>
                <a:spcPts val="1000"/>
              </a:spcBef>
              <a:spcAft>
                <a:spcPts val="0"/>
              </a:spcAft>
              <a:buSzPts val="1400"/>
              <a:buChar char="-"/>
            </a:pPr>
            <a:r>
              <a:rPr lang="en"/>
              <a:t>Stripped down version of initial document needed for gov committee onboarding (CoC, resource links, declaration docs): </a:t>
            </a:r>
            <a:r>
              <a:rPr lang="en" u="sng">
                <a:solidFill>
                  <a:srgbClr val="139D3D"/>
                </a:solidFill>
                <a:hlinkClick r:id="rId5">
                  <a:extLst>
                    <a:ext uri="{A12FA001-AC4F-418D-AE19-62706E023703}">
                      <ahyp:hlinkClr val="tx"/>
                    </a:ext>
                  </a:extLst>
                </a:hlinkClick>
              </a:rPr>
              <a:t>https://docs.google.com/document/d/1YzoVM1HYxww3szMxpBMGZFgIZGnPWwQvL1z8DFoxhxc/edit</a:t>
            </a:r>
            <a:r>
              <a:rPr lang="en">
                <a:solidFill>
                  <a:srgbClr val="139D3D"/>
                </a:solidFill>
              </a:rPr>
              <a:t> </a:t>
            </a:r>
            <a:endParaRPr>
              <a:solidFill>
                <a:srgbClr val="139D3D"/>
              </a:solidFill>
            </a:endParaRPr>
          </a:p>
          <a:p>
            <a:pPr indent="-317500" lvl="0" marL="457200" rtl="0" algn="l">
              <a:lnSpc>
                <a:spcPct val="115000"/>
              </a:lnSpc>
              <a:spcBef>
                <a:spcPts val="1000"/>
              </a:spcBef>
              <a:spcAft>
                <a:spcPts val="0"/>
              </a:spcAft>
              <a:buSzPts val="1400"/>
              <a:buChar char="-"/>
            </a:pPr>
            <a:r>
              <a:rPr lang="en"/>
              <a:t>Governance document was split into smaller document for different governance committee members to review: </a:t>
            </a:r>
            <a:r>
              <a:rPr lang="en">
                <a:solidFill>
                  <a:srgbClr val="139D3D"/>
                </a:solidFill>
              </a:rPr>
              <a:t>reducing burden for everyone to review and comment on the full process</a:t>
            </a:r>
            <a:endParaRPr>
              <a:solidFill>
                <a:srgbClr val="139D3D"/>
              </a:solidFill>
            </a:endParaRPr>
          </a:p>
          <a:p>
            <a:pPr indent="-317500" lvl="0" marL="457200" rtl="0" algn="l">
              <a:lnSpc>
                <a:spcPct val="115000"/>
              </a:lnSpc>
              <a:spcBef>
                <a:spcPts val="1000"/>
              </a:spcBef>
              <a:spcAft>
                <a:spcPts val="0"/>
              </a:spcAft>
              <a:buSzPts val="1400"/>
              <a:buChar char="-"/>
            </a:pPr>
            <a:r>
              <a:rPr lang="en"/>
              <a:t>6-months review plans: </a:t>
            </a:r>
            <a:r>
              <a:rPr lang="en" u="sng">
                <a:solidFill>
                  <a:srgbClr val="139D3D"/>
                </a:solidFill>
                <a:hlinkClick r:id="rId6">
                  <a:extLst>
                    <a:ext uri="{A12FA001-AC4F-418D-AE19-62706E023703}">
                      <ahyp:hlinkClr val="tx"/>
                    </a:ext>
                  </a:extLst>
                </a:hlinkClick>
              </a:rPr>
              <a:t>https://docs.google.com/spreadsheets/d/1RLfElUNqrw2nn37QmwSqEYw7W5_0J83hMz5GmZp5sWw/edit#gid=0</a:t>
            </a:r>
            <a:r>
              <a:rPr lang="en">
                <a:solidFill>
                  <a:srgbClr val="139D3D"/>
                </a:solidFill>
              </a:rPr>
              <a:t> </a:t>
            </a:r>
            <a:endParaRPr>
              <a:solidFill>
                <a:srgbClr val="139D3D"/>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20887"/>
        </a:solidFill>
      </p:bgPr>
    </p:bg>
    <p:spTree>
      <p:nvGrpSpPr>
        <p:cNvPr id="332" name="Shape 332"/>
        <p:cNvGrpSpPr/>
        <p:nvPr/>
      </p:nvGrpSpPr>
      <p:grpSpPr>
        <a:xfrm>
          <a:off x="0" y="0"/>
          <a:ext cx="0" cy="0"/>
          <a:chOff x="0" y="0"/>
          <a:chExt cx="0" cy="0"/>
        </a:xfrm>
      </p:grpSpPr>
      <p:sp>
        <p:nvSpPr>
          <p:cNvPr id="333" name="Google Shape;333;p17"/>
          <p:cNvSpPr/>
          <p:nvPr/>
        </p:nvSpPr>
        <p:spPr>
          <a:xfrm>
            <a:off x="7458000" y="4445125"/>
            <a:ext cx="1686000" cy="698400"/>
          </a:xfrm>
          <a:prstGeom prst="rect">
            <a:avLst/>
          </a:prstGeom>
          <a:solidFill>
            <a:srgbClr val="0208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reencoded.png" id="334" name="Google Shape;334;p17"/>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335" name="Google Shape;335;p17"/>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336" name="Google Shape;336;p17"/>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337" name="Google Shape;337;p17"/>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338" name="Google Shape;338;p17"/>
          <p:cNvSpPr txBox="1"/>
          <p:nvPr>
            <p:ph type="title"/>
          </p:nvPr>
        </p:nvSpPr>
        <p:spPr>
          <a:xfrm>
            <a:off x="1406925" y="202350"/>
            <a:ext cx="6099000" cy="52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Outcomes of meeting 2: July 2023</a:t>
            </a:r>
            <a:endParaRPr/>
          </a:p>
        </p:txBody>
      </p:sp>
      <p:sp>
        <p:nvSpPr>
          <p:cNvPr id="339" name="Google Shape;339;p17"/>
          <p:cNvSpPr txBox="1"/>
          <p:nvPr>
            <p:ph idx="1" type="body"/>
          </p:nvPr>
        </p:nvSpPr>
        <p:spPr>
          <a:xfrm>
            <a:off x="1245500" y="625775"/>
            <a:ext cx="7237200" cy="5859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t>Vision and mission: </a:t>
            </a:r>
            <a:r>
              <a:rPr lang="en"/>
              <a:t>Keywords used in the </a:t>
            </a:r>
            <a:r>
              <a:rPr lang="en"/>
              <a:t>inputs shared by the committee</a:t>
            </a:r>
            <a:endParaRPr>
              <a:solidFill>
                <a:srgbClr val="139D3D"/>
              </a:solidFill>
            </a:endParaRPr>
          </a:p>
        </p:txBody>
      </p:sp>
      <p:sp>
        <p:nvSpPr>
          <p:cNvPr id="340" name="Google Shape;340;p17"/>
          <p:cNvSpPr txBox="1"/>
          <p:nvPr/>
        </p:nvSpPr>
        <p:spPr>
          <a:xfrm>
            <a:off x="125725" y="1493788"/>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P</a:t>
            </a:r>
            <a:r>
              <a:rPr b="1" lang="en">
                <a:solidFill>
                  <a:schemeClr val="lt1"/>
                </a:solidFill>
                <a:latin typeface="Raleway"/>
                <a:ea typeface="Raleway"/>
                <a:cs typeface="Raleway"/>
                <a:sym typeface="Raleway"/>
              </a:rPr>
              <a:t>ath Forward</a:t>
            </a:r>
            <a:endParaRPr>
              <a:solidFill>
                <a:schemeClr val="lt1"/>
              </a:solidFill>
              <a:latin typeface="Raleway"/>
              <a:ea typeface="Raleway"/>
              <a:cs typeface="Raleway"/>
              <a:sym typeface="Raleway"/>
            </a:endParaRPr>
          </a:p>
        </p:txBody>
      </p:sp>
      <p:sp>
        <p:nvSpPr>
          <p:cNvPr id="341" name="Google Shape;341;p17"/>
          <p:cNvSpPr txBox="1"/>
          <p:nvPr/>
        </p:nvSpPr>
        <p:spPr>
          <a:xfrm>
            <a:off x="1901825" y="1592275"/>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Possibilities</a:t>
            </a:r>
            <a:endParaRPr>
              <a:solidFill>
                <a:schemeClr val="lt1"/>
              </a:solidFill>
              <a:latin typeface="Raleway"/>
              <a:ea typeface="Raleway"/>
              <a:cs typeface="Raleway"/>
              <a:sym typeface="Raleway"/>
            </a:endParaRPr>
          </a:p>
        </p:txBody>
      </p:sp>
      <p:sp>
        <p:nvSpPr>
          <p:cNvPr id="342" name="Google Shape;342;p17"/>
          <p:cNvSpPr txBox="1"/>
          <p:nvPr/>
        </p:nvSpPr>
        <p:spPr>
          <a:xfrm>
            <a:off x="80425" y="2064013"/>
            <a:ext cx="1172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Openness</a:t>
            </a:r>
            <a:endParaRPr>
              <a:solidFill>
                <a:schemeClr val="lt1"/>
              </a:solidFill>
              <a:latin typeface="Raleway"/>
              <a:ea typeface="Raleway"/>
              <a:cs typeface="Raleway"/>
              <a:sym typeface="Raleway"/>
            </a:endParaRPr>
          </a:p>
        </p:txBody>
      </p:sp>
      <p:sp>
        <p:nvSpPr>
          <p:cNvPr id="343" name="Google Shape;343;p17"/>
          <p:cNvSpPr txBox="1"/>
          <p:nvPr/>
        </p:nvSpPr>
        <p:spPr>
          <a:xfrm>
            <a:off x="1336150" y="2176100"/>
            <a:ext cx="12846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Facilitate</a:t>
            </a:r>
            <a:endParaRPr>
              <a:solidFill>
                <a:schemeClr val="lt1"/>
              </a:solidFill>
              <a:latin typeface="Raleway"/>
              <a:ea typeface="Raleway"/>
              <a:cs typeface="Raleway"/>
              <a:sym typeface="Raleway"/>
            </a:endParaRPr>
          </a:p>
        </p:txBody>
      </p:sp>
      <p:sp>
        <p:nvSpPr>
          <p:cNvPr id="344" name="Google Shape;344;p17"/>
          <p:cNvSpPr txBox="1"/>
          <p:nvPr/>
        </p:nvSpPr>
        <p:spPr>
          <a:xfrm>
            <a:off x="2757100" y="2129450"/>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Culture Change</a:t>
            </a:r>
            <a:endParaRPr>
              <a:solidFill>
                <a:schemeClr val="lt1"/>
              </a:solidFill>
              <a:latin typeface="Raleway"/>
              <a:ea typeface="Raleway"/>
              <a:cs typeface="Raleway"/>
              <a:sym typeface="Raleway"/>
            </a:endParaRPr>
          </a:p>
        </p:txBody>
      </p:sp>
      <p:sp>
        <p:nvSpPr>
          <p:cNvPr id="345" name="Google Shape;345;p17"/>
          <p:cNvSpPr txBox="1"/>
          <p:nvPr/>
        </p:nvSpPr>
        <p:spPr>
          <a:xfrm>
            <a:off x="657250" y="2634225"/>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Meaningful</a:t>
            </a:r>
            <a:endParaRPr>
              <a:solidFill>
                <a:schemeClr val="lt1"/>
              </a:solidFill>
              <a:latin typeface="Raleway"/>
              <a:ea typeface="Raleway"/>
              <a:cs typeface="Raleway"/>
              <a:sym typeface="Raleway"/>
            </a:endParaRPr>
          </a:p>
        </p:txBody>
      </p:sp>
      <p:sp>
        <p:nvSpPr>
          <p:cNvPr id="346" name="Google Shape;346;p17"/>
          <p:cNvSpPr txBox="1"/>
          <p:nvPr/>
        </p:nvSpPr>
        <p:spPr>
          <a:xfrm>
            <a:off x="2490250" y="2711350"/>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New generation</a:t>
            </a:r>
            <a:endParaRPr>
              <a:solidFill>
                <a:schemeClr val="lt1"/>
              </a:solidFill>
              <a:latin typeface="Raleway"/>
              <a:ea typeface="Raleway"/>
              <a:cs typeface="Raleway"/>
              <a:sym typeface="Raleway"/>
            </a:endParaRPr>
          </a:p>
        </p:txBody>
      </p:sp>
      <p:sp>
        <p:nvSpPr>
          <p:cNvPr id="347" name="Google Shape;347;p17"/>
          <p:cNvSpPr txBox="1"/>
          <p:nvPr/>
        </p:nvSpPr>
        <p:spPr>
          <a:xfrm>
            <a:off x="3255475" y="1470463"/>
            <a:ext cx="1172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Awareness</a:t>
            </a:r>
            <a:endParaRPr>
              <a:solidFill>
                <a:schemeClr val="lt1"/>
              </a:solidFill>
              <a:latin typeface="Raleway"/>
              <a:ea typeface="Raleway"/>
              <a:cs typeface="Raleway"/>
              <a:sym typeface="Raleway"/>
            </a:endParaRPr>
          </a:p>
        </p:txBody>
      </p:sp>
      <p:sp>
        <p:nvSpPr>
          <p:cNvPr id="348" name="Google Shape;348;p17"/>
          <p:cNvSpPr txBox="1"/>
          <p:nvPr/>
        </p:nvSpPr>
        <p:spPr>
          <a:xfrm>
            <a:off x="4397800" y="2371650"/>
            <a:ext cx="1172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Kindness</a:t>
            </a:r>
            <a:endParaRPr>
              <a:solidFill>
                <a:schemeClr val="lt1"/>
              </a:solidFill>
              <a:latin typeface="Raleway"/>
              <a:ea typeface="Raleway"/>
              <a:cs typeface="Raleway"/>
              <a:sym typeface="Raleway"/>
            </a:endParaRPr>
          </a:p>
        </p:txBody>
      </p:sp>
      <p:sp>
        <p:nvSpPr>
          <p:cNvPr id="349" name="Google Shape;349;p17"/>
          <p:cNvSpPr txBox="1"/>
          <p:nvPr/>
        </p:nvSpPr>
        <p:spPr>
          <a:xfrm>
            <a:off x="4381825" y="1840263"/>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Emotionally aware</a:t>
            </a:r>
            <a:endParaRPr>
              <a:solidFill>
                <a:schemeClr val="lt1"/>
              </a:solidFill>
              <a:latin typeface="Raleway"/>
              <a:ea typeface="Raleway"/>
              <a:cs typeface="Raleway"/>
              <a:sym typeface="Raleway"/>
            </a:endParaRPr>
          </a:p>
        </p:txBody>
      </p:sp>
      <p:sp>
        <p:nvSpPr>
          <p:cNvPr id="350" name="Google Shape;350;p17"/>
          <p:cNvSpPr txBox="1"/>
          <p:nvPr/>
        </p:nvSpPr>
        <p:spPr>
          <a:xfrm>
            <a:off x="5513950" y="1375075"/>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Understanding</a:t>
            </a:r>
            <a:endParaRPr>
              <a:solidFill>
                <a:schemeClr val="lt1"/>
              </a:solidFill>
              <a:latin typeface="Raleway"/>
              <a:ea typeface="Raleway"/>
              <a:cs typeface="Raleway"/>
              <a:sym typeface="Raleway"/>
            </a:endParaRPr>
          </a:p>
        </p:txBody>
      </p:sp>
      <p:sp>
        <p:nvSpPr>
          <p:cNvPr id="351" name="Google Shape;351;p17"/>
          <p:cNvSpPr txBox="1"/>
          <p:nvPr/>
        </p:nvSpPr>
        <p:spPr>
          <a:xfrm>
            <a:off x="6094675" y="2444850"/>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Corrective</a:t>
            </a:r>
            <a:endParaRPr>
              <a:solidFill>
                <a:schemeClr val="lt1"/>
              </a:solidFill>
              <a:latin typeface="Raleway"/>
              <a:ea typeface="Raleway"/>
              <a:cs typeface="Raleway"/>
              <a:sym typeface="Raleway"/>
            </a:endParaRPr>
          </a:p>
        </p:txBody>
      </p:sp>
      <p:sp>
        <p:nvSpPr>
          <p:cNvPr id="352" name="Google Shape;352;p17"/>
          <p:cNvSpPr txBox="1"/>
          <p:nvPr/>
        </p:nvSpPr>
        <p:spPr>
          <a:xfrm>
            <a:off x="6383275" y="1938663"/>
            <a:ext cx="1833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Restorative</a:t>
            </a:r>
            <a:endParaRPr>
              <a:solidFill>
                <a:schemeClr val="lt1"/>
              </a:solidFill>
              <a:latin typeface="Raleway"/>
              <a:ea typeface="Raleway"/>
              <a:cs typeface="Raleway"/>
              <a:sym typeface="Raleway"/>
            </a:endParaRPr>
          </a:p>
        </p:txBody>
      </p:sp>
      <p:sp>
        <p:nvSpPr>
          <p:cNvPr id="353" name="Google Shape;353;p17"/>
          <p:cNvSpPr txBox="1"/>
          <p:nvPr/>
        </p:nvSpPr>
        <p:spPr>
          <a:xfrm>
            <a:off x="125725" y="3223800"/>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Libration</a:t>
            </a:r>
            <a:endParaRPr>
              <a:solidFill>
                <a:schemeClr val="lt1"/>
              </a:solidFill>
              <a:latin typeface="Raleway"/>
              <a:ea typeface="Raleway"/>
              <a:cs typeface="Raleway"/>
              <a:sym typeface="Raleway"/>
            </a:endParaRPr>
          </a:p>
        </p:txBody>
      </p:sp>
      <p:sp>
        <p:nvSpPr>
          <p:cNvPr id="354" name="Google Shape;354;p17"/>
          <p:cNvSpPr txBox="1"/>
          <p:nvPr/>
        </p:nvSpPr>
        <p:spPr>
          <a:xfrm>
            <a:off x="1797100" y="3293250"/>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Opportunities</a:t>
            </a:r>
            <a:endParaRPr>
              <a:solidFill>
                <a:schemeClr val="lt1"/>
              </a:solidFill>
              <a:latin typeface="Raleway"/>
              <a:ea typeface="Raleway"/>
              <a:cs typeface="Raleway"/>
              <a:sym typeface="Raleway"/>
            </a:endParaRPr>
          </a:p>
        </p:txBody>
      </p:sp>
      <p:sp>
        <p:nvSpPr>
          <p:cNvPr id="355" name="Google Shape;355;p17"/>
          <p:cNvSpPr txBox="1"/>
          <p:nvPr/>
        </p:nvSpPr>
        <p:spPr>
          <a:xfrm>
            <a:off x="381100" y="3863725"/>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Collective</a:t>
            </a:r>
            <a:endParaRPr>
              <a:solidFill>
                <a:schemeClr val="lt1"/>
              </a:solidFill>
              <a:latin typeface="Raleway"/>
              <a:ea typeface="Raleway"/>
              <a:cs typeface="Raleway"/>
              <a:sym typeface="Raleway"/>
            </a:endParaRPr>
          </a:p>
        </p:txBody>
      </p:sp>
      <p:sp>
        <p:nvSpPr>
          <p:cNvPr id="356" name="Google Shape;356;p17"/>
          <p:cNvSpPr txBox="1"/>
          <p:nvPr/>
        </p:nvSpPr>
        <p:spPr>
          <a:xfrm>
            <a:off x="2112375" y="3952275"/>
            <a:ext cx="168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Decolonisation</a:t>
            </a:r>
            <a:endParaRPr>
              <a:solidFill>
                <a:schemeClr val="lt1"/>
              </a:solidFill>
              <a:latin typeface="Raleway"/>
              <a:ea typeface="Raleway"/>
              <a:cs typeface="Raleway"/>
              <a:sym typeface="Raleway"/>
            </a:endParaRPr>
          </a:p>
        </p:txBody>
      </p:sp>
      <p:sp>
        <p:nvSpPr>
          <p:cNvPr id="357" name="Google Shape;357;p17"/>
          <p:cNvSpPr txBox="1"/>
          <p:nvPr/>
        </p:nvSpPr>
        <p:spPr>
          <a:xfrm>
            <a:off x="3396125" y="3293250"/>
            <a:ext cx="837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Diverse</a:t>
            </a:r>
            <a:endParaRPr>
              <a:solidFill>
                <a:schemeClr val="lt1"/>
              </a:solidFill>
              <a:latin typeface="Raleway"/>
              <a:ea typeface="Raleway"/>
              <a:cs typeface="Raleway"/>
              <a:sym typeface="Raleway"/>
            </a:endParaRPr>
          </a:p>
        </p:txBody>
      </p:sp>
      <p:sp>
        <p:nvSpPr>
          <p:cNvPr id="358" name="Google Shape;358;p17"/>
          <p:cNvSpPr txBox="1"/>
          <p:nvPr/>
        </p:nvSpPr>
        <p:spPr>
          <a:xfrm>
            <a:off x="4455325" y="2869050"/>
            <a:ext cx="168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Global leaders</a:t>
            </a:r>
            <a:endParaRPr>
              <a:solidFill>
                <a:schemeClr val="lt1"/>
              </a:solidFill>
              <a:latin typeface="Raleway"/>
              <a:ea typeface="Raleway"/>
              <a:cs typeface="Raleway"/>
              <a:sym typeface="Raleway"/>
            </a:endParaRPr>
          </a:p>
        </p:txBody>
      </p:sp>
      <p:sp>
        <p:nvSpPr>
          <p:cNvPr id="359" name="Google Shape;359;p17"/>
          <p:cNvSpPr txBox="1"/>
          <p:nvPr/>
        </p:nvSpPr>
        <p:spPr>
          <a:xfrm>
            <a:off x="4021100" y="3788025"/>
            <a:ext cx="168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Human value</a:t>
            </a:r>
            <a:endParaRPr>
              <a:solidFill>
                <a:schemeClr val="lt1"/>
              </a:solidFill>
              <a:latin typeface="Raleway"/>
              <a:ea typeface="Raleway"/>
              <a:cs typeface="Raleway"/>
              <a:sym typeface="Raleway"/>
            </a:endParaRPr>
          </a:p>
        </p:txBody>
      </p:sp>
      <p:sp>
        <p:nvSpPr>
          <p:cNvPr id="360" name="Google Shape;360;p17"/>
          <p:cNvSpPr txBox="1"/>
          <p:nvPr/>
        </p:nvSpPr>
        <p:spPr>
          <a:xfrm>
            <a:off x="5098900" y="3328550"/>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International</a:t>
            </a:r>
            <a:endParaRPr b="1">
              <a:solidFill>
                <a:schemeClr val="lt1"/>
              </a:solidFill>
              <a:latin typeface="Raleway"/>
              <a:ea typeface="Raleway"/>
              <a:cs typeface="Raleway"/>
              <a:sym typeface="Raleway"/>
            </a:endParaRPr>
          </a:p>
        </p:txBody>
      </p:sp>
      <p:sp>
        <p:nvSpPr>
          <p:cNvPr id="361" name="Google Shape;361;p17"/>
          <p:cNvSpPr txBox="1"/>
          <p:nvPr/>
        </p:nvSpPr>
        <p:spPr>
          <a:xfrm>
            <a:off x="6273400" y="2850175"/>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De-silo</a:t>
            </a:r>
            <a:endParaRPr b="1">
              <a:solidFill>
                <a:schemeClr val="lt1"/>
              </a:solidFill>
              <a:latin typeface="Raleway"/>
              <a:ea typeface="Raleway"/>
              <a:cs typeface="Raleway"/>
              <a:sym typeface="Raleway"/>
            </a:endParaRPr>
          </a:p>
        </p:txBody>
      </p:sp>
      <p:sp>
        <p:nvSpPr>
          <p:cNvPr id="362" name="Google Shape;362;p17"/>
          <p:cNvSpPr txBox="1"/>
          <p:nvPr/>
        </p:nvSpPr>
        <p:spPr>
          <a:xfrm>
            <a:off x="6420175" y="3296450"/>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Respect</a:t>
            </a:r>
            <a:endParaRPr b="1">
              <a:solidFill>
                <a:schemeClr val="lt1"/>
              </a:solidFill>
              <a:latin typeface="Raleway"/>
              <a:ea typeface="Raleway"/>
              <a:cs typeface="Raleway"/>
              <a:sym typeface="Raleway"/>
            </a:endParaRPr>
          </a:p>
        </p:txBody>
      </p:sp>
      <p:sp>
        <p:nvSpPr>
          <p:cNvPr id="363" name="Google Shape;363;p17"/>
          <p:cNvSpPr txBox="1"/>
          <p:nvPr/>
        </p:nvSpPr>
        <p:spPr>
          <a:xfrm>
            <a:off x="5451600" y="4014150"/>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Collaboration</a:t>
            </a:r>
            <a:endParaRPr b="1">
              <a:solidFill>
                <a:schemeClr val="lt1"/>
              </a:solidFill>
              <a:latin typeface="Raleway"/>
              <a:ea typeface="Raleway"/>
              <a:cs typeface="Raleway"/>
              <a:sym typeface="Raleway"/>
            </a:endParaRPr>
          </a:p>
        </p:txBody>
      </p:sp>
      <p:sp>
        <p:nvSpPr>
          <p:cNvPr id="364" name="Google Shape;364;p17"/>
          <p:cNvSpPr txBox="1"/>
          <p:nvPr/>
        </p:nvSpPr>
        <p:spPr>
          <a:xfrm>
            <a:off x="3692400" y="4414338"/>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Reliance</a:t>
            </a:r>
            <a:endParaRPr b="1">
              <a:solidFill>
                <a:schemeClr val="lt1"/>
              </a:solidFill>
              <a:latin typeface="Raleway"/>
              <a:ea typeface="Raleway"/>
              <a:cs typeface="Raleway"/>
              <a:sym typeface="Raleway"/>
            </a:endParaRPr>
          </a:p>
        </p:txBody>
      </p:sp>
      <p:sp>
        <p:nvSpPr>
          <p:cNvPr id="365" name="Google Shape;365;p17"/>
          <p:cNvSpPr txBox="1"/>
          <p:nvPr/>
        </p:nvSpPr>
        <p:spPr>
          <a:xfrm>
            <a:off x="731050" y="4503650"/>
            <a:ext cx="10659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Political</a:t>
            </a:r>
            <a:endParaRPr b="1">
              <a:solidFill>
                <a:schemeClr val="lt1"/>
              </a:solidFill>
              <a:latin typeface="Raleway"/>
              <a:ea typeface="Raleway"/>
              <a:cs typeface="Raleway"/>
              <a:sym typeface="Raleway"/>
            </a:endParaRPr>
          </a:p>
        </p:txBody>
      </p:sp>
      <p:sp>
        <p:nvSpPr>
          <p:cNvPr id="366" name="Google Shape;366;p17"/>
          <p:cNvSpPr txBox="1"/>
          <p:nvPr/>
        </p:nvSpPr>
        <p:spPr>
          <a:xfrm>
            <a:off x="7346950" y="2403875"/>
            <a:ext cx="16428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Reimagination</a:t>
            </a:r>
            <a:endParaRPr b="1">
              <a:solidFill>
                <a:schemeClr val="lt1"/>
              </a:solidFill>
              <a:latin typeface="Raleway"/>
              <a:ea typeface="Raleway"/>
              <a:cs typeface="Raleway"/>
              <a:sym typeface="Raleway"/>
            </a:endParaRPr>
          </a:p>
        </p:txBody>
      </p:sp>
      <p:sp>
        <p:nvSpPr>
          <p:cNvPr id="367" name="Google Shape;367;p17"/>
          <p:cNvSpPr txBox="1"/>
          <p:nvPr/>
        </p:nvSpPr>
        <p:spPr>
          <a:xfrm>
            <a:off x="1923275" y="4611300"/>
            <a:ext cx="9594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Redefine</a:t>
            </a:r>
            <a:endParaRPr b="1">
              <a:solidFill>
                <a:schemeClr val="lt1"/>
              </a:solidFill>
              <a:latin typeface="Raleway"/>
              <a:ea typeface="Raleway"/>
              <a:cs typeface="Raleway"/>
              <a:sym typeface="Raleway"/>
            </a:endParaRPr>
          </a:p>
        </p:txBody>
      </p:sp>
      <p:sp>
        <p:nvSpPr>
          <p:cNvPr id="368" name="Google Shape;368;p17"/>
          <p:cNvSpPr txBox="1"/>
          <p:nvPr/>
        </p:nvSpPr>
        <p:spPr>
          <a:xfrm>
            <a:off x="7618688" y="1375075"/>
            <a:ext cx="9594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Equity</a:t>
            </a:r>
            <a:endParaRPr b="1">
              <a:solidFill>
                <a:schemeClr val="lt1"/>
              </a:solidFill>
              <a:latin typeface="Raleway"/>
              <a:ea typeface="Raleway"/>
              <a:cs typeface="Raleway"/>
              <a:sym typeface="Raleway"/>
            </a:endParaRPr>
          </a:p>
        </p:txBody>
      </p:sp>
      <p:sp>
        <p:nvSpPr>
          <p:cNvPr id="369" name="Google Shape;369;p17"/>
          <p:cNvSpPr txBox="1"/>
          <p:nvPr/>
        </p:nvSpPr>
        <p:spPr>
          <a:xfrm>
            <a:off x="7346950" y="2910100"/>
            <a:ext cx="17592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Participation</a:t>
            </a:r>
            <a:endParaRPr b="1">
              <a:solidFill>
                <a:schemeClr val="lt1"/>
              </a:solidFill>
              <a:latin typeface="Raleway"/>
              <a:ea typeface="Raleway"/>
              <a:cs typeface="Raleway"/>
              <a:sym typeface="Raleway"/>
            </a:endParaRPr>
          </a:p>
        </p:txBody>
      </p:sp>
      <p:sp>
        <p:nvSpPr>
          <p:cNvPr id="370" name="Google Shape;370;p17"/>
          <p:cNvSpPr txBox="1"/>
          <p:nvPr/>
        </p:nvSpPr>
        <p:spPr>
          <a:xfrm>
            <a:off x="7618700" y="1889475"/>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Daring</a:t>
            </a:r>
            <a:endParaRPr>
              <a:solidFill>
                <a:schemeClr val="lt1"/>
              </a:solidFill>
              <a:latin typeface="Raleway"/>
              <a:ea typeface="Raleway"/>
              <a:cs typeface="Raleway"/>
              <a:sym typeface="Raleway"/>
            </a:endParaRPr>
          </a:p>
        </p:txBody>
      </p:sp>
      <p:sp>
        <p:nvSpPr>
          <p:cNvPr id="371" name="Google Shape;371;p17"/>
          <p:cNvSpPr txBox="1"/>
          <p:nvPr/>
        </p:nvSpPr>
        <p:spPr>
          <a:xfrm>
            <a:off x="4678675" y="4611300"/>
            <a:ext cx="14160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chemeClr val="lt1"/>
                </a:solidFill>
                <a:latin typeface="Raleway"/>
                <a:ea typeface="Raleway"/>
                <a:cs typeface="Raleway"/>
                <a:sym typeface="Raleway"/>
              </a:rPr>
              <a:t>Supportive</a:t>
            </a:r>
            <a:endParaRPr>
              <a:solidFill>
                <a:schemeClr val="lt1"/>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6" name="Shape 376"/>
        <p:cNvGrpSpPr/>
        <p:nvPr/>
      </p:nvGrpSpPr>
      <p:grpSpPr>
        <a:xfrm>
          <a:off x="0" y="0"/>
          <a:ext cx="0" cy="0"/>
          <a:chOff x="0" y="0"/>
          <a:chExt cx="0" cy="0"/>
        </a:xfrm>
      </p:grpSpPr>
      <p:sp>
        <p:nvSpPr>
          <p:cNvPr id="377" name="Google Shape;377;p18"/>
          <p:cNvSpPr/>
          <p:nvPr/>
        </p:nvSpPr>
        <p:spPr>
          <a:xfrm>
            <a:off x="7458000" y="4673725"/>
            <a:ext cx="1686000" cy="698400"/>
          </a:xfrm>
          <a:prstGeom prst="rect">
            <a:avLst/>
          </a:prstGeom>
          <a:solidFill>
            <a:srgbClr val="0208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descr="preencoded.png" id="378" name="Google Shape;378;p18"/>
          <p:cNvPicPr preferRelativeResize="0"/>
          <p:nvPr/>
        </p:nvPicPr>
        <p:blipFill rotWithShape="1">
          <a:blip r:embed="rId3">
            <a:alphaModFix/>
          </a:blip>
          <a:srcRect b="0" l="0" r="0" t="0"/>
          <a:stretch/>
        </p:blipFill>
        <p:spPr>
          <a:xfrm>
            <a:off x="11279981" y="6672263"/>
            <a:ext cx="1978819" cy="585788"/>
          </a:xfrm>
          <a:prstGeom prst="rect">
            <a:avLst/>
          </a:prstGeom>
          <a:noFill/>
          <a:ln>
            <a:noFill/>
          </a:ln>
        </p:spPr>
      </p:pic>
      <p:sp>
        <p:nvSpPr>
          <p:cNvPr id="379" name="Google Shape;379;p18"/>
          <p:cNvSpPr/>
          <p:nvPr/>
        </p:nvSpPr>
        <p:spPr>
          <a:xfrm>
            <a:off x="11244263" y="6736556"/>
            <a:ext cx="2007300" cy="400200"/>
          </a:xfrm>
          <a:prstGeom prst="rect">
            <a:avLst/>
          </a:prstGeom>
          <a:noFill/>
          <a:ln>
            <a:noFill/>
          </a:ln>
        </p:spPr>
        <p:txBody>
          <a:bodyPr anchorCtr="0" anchor="t" bIns="0" lIns="0" spcFirstLastPara="1" rIns="0" wrap="square" tIns="0">
            <a:noAutofit/>
          </a:bodyPr>
          <a:lstStyle/>
          <a:p>
            <a:pPr indent="0" lvl="0" marL="0" marR="0" rtl="0" algn="l">
              <a:lnSpc>
                <a:spcPct val="116666"/>
              </a:lnSpc>
              <a:spcBef>
                <a:spcPts val="0"/>
              </a:spcBef>
              <a:spcAft>
                <a:spcPts val="0"/>
              </a:spcAft>
              <a:buNone/>
            </a:pPr>
            <a:r>
              <a:rPr b="0" i="0" lang="en" sz="2700" u="none" cap="none" strike="noStrike">
                <a:solidFill>
                  <a:srgbClr val="FFFFFF"/>
                </a:solidFill>
                <a:latin typeface="Raleway SemiBold"/>
                <a:ea typeface="Raleway SemiBold"/>
                <a:cs typeface="Raleway SemiBold"/>
                <a:sym typeface="Raleway SemiBold"/>
              </a:rPr>
              <a:t>open seeds</a:t>
            </a:r>
            <a:endParaRPr b="0" i="0" sz="2700" u="none" cap="none" strike="noStrike">
              <a:solidFill>
                <a:schemeClr val="dk1"/>
              </a:solidFill>
              <a:latin typeface="Calibri"/>
              <a:ea typeface="Calibri"/>
              <a:cs typeface="Calibri"/>
              <a:sym typeface="Calibri"/>
            </a:endParaRPr>
          </a:p>
        </p:txBody>
      </p:sp>
      <p:sp>
        <p:nvSpPr>
          <p:cNvPr id="380" name="Google Shape;380;p18"/>
          <p:cNvSpPr/>
          <p:nvPr/>
        </p:nvSpPr>
        <p:spPr>
          <a:xfrm>
            <a:off x="11615738" y="7140179"/>
            <a:ext cx="1686000" cy="114300"/>
          </a:xfrm>
          <a:prstGeom prst="rect">
            <a:avLst/>
          </a:prstGeom>
          <a:noFill/>
          <a:ln>
            <a:noFill/>
          </a:ln>
        </p:spPr>
        <p:txBody>
          <a:bodyPr anchorCtr="0" anchor="t" bIns="0" lIns="0" spcFirstLastPara="1" rIns="0" wrap="square" tIns="0">
            <a:noAutofit/>
          </a:bodyPr>
          <a:lstStyle/>
          <a:p>
            <a:pPr indent="0" lvl="0" marL="0" marR="0" rtl="0" algn="ctr">
              <a:lnSpc>
                <a:spcPct val="114285"/>
              </a:lnSpc>
              <a:spcBef>
                <a:spcPts val="0"/>
              </a:spcBef>
              <a:spcAft>
                <a:spcPts val="0"/>
              </a:spcAft>
              <a:buNone/>
            </a:pPr>
            <a:r>
              <a:rPr b="1" i="0" lang="en" sz="800" u="none" cap="none" strike="noStrike">
                <a:solidFill>
                  <a:srgbClr val="FFFFFF"/>
                </a:solidFill>
                <a:latin typeface="Raleway"/>
                <a:ea typeface="Raleway"/>
                <a:cs typeface="Raleway"/>
                <a:sym typeface="Raleway"/>
              </a:rPr>
              <a:t>mentoring &amp; training program</a:t>
            </a:r>
            <a:endParaRPr b="0" i="0" sz="800" u="none" cap="none" strike="noStrike">
              <a:solidFill>
                <a:schemeClr val="dk1"/>
              </a:solidFill>
              <a:latin typeface="Calibri"/>
              <a:ea typeface="Calibri"/>
              <a:cs typeface="Calibri"/>
              <a:sym typeface="Calibri"/>
            </a:endParaRPr>
          </a:p>
        </p:txBody>
      </p:sp>
      <p:pic>
        <p:nvPicPr>
          <p:cNvPr id="381" name="Google Shape;381;p18"/>
          <p:cNvPicPr preferRelativeResize="0"/>
          <p:nvPr/>
        </p:nvPicPr>
        <p:blipFill>
          <a:blip r:embed="rId4">
            <a:alphaModFix/>
          </a:blip>
          <a:stretch>
            <a:fillRect/>
          </a:stretch>
        </p:blipFill>
        <p:spPr>
          <a:xfrm>
            <a:off x="252550" y="305700"/>
            <a:ext cx="352100" cy="320075"/>
          </a:xfrm>
          <a:prstGeom prst="rect">
            <a:avLst/>
          </a:prstGeom>
          <a:noFill/>
          <a:ln>
            <a:noFill/>
          </a:ln>
        </p:spPr>
      </p:pic>
      <p:sp>
        <p:nvSpPr>
          <p:cNvPr id="382" name="Google Shape;382;p18"/>
          <p:cNvSpPr txBox="1"/>
          <p:nvPr>
            <p:ph type="title"/>
          </p:nvPr>
        </p:nvSpPr>
        <p:spPr>
          <a:xfrm>
            <a:off x="361175" y="202350"/>
            <a:ext cx="8419800" cy="52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39D3D"/>
                </a:solidFill>
              </a:rPr>
              <a:t>OLS Priority Framework 2023-24 to Align Vision &amp; Mission With</a:t>
            </a:r>
            <a:endParaRPr b="1" sz="2000">
              <a:solidFill>
                <a:srgbClr val="139D3D"/>
              </a:solidFill>
            </a:endParaRPr>
          </a:p>
        </p:txBody>
      </p:sp>
      <p:pic>
        <p:nvPicPr>
          <p:cNvPr id="383" name="Google Shape;383;p18"/>
          <p:cNvPicPr preferRelativeResize="0"/>
          <p:nvPr/>
        </p:nvPicPr>
        <p:blipFill rotWithShape="1">
          <a:blip r:embed="rId5">
            <a:alphaModFix/>
          </a:blip>
          <a:srcRect b="5355" l="10297" r="31657" t="9094"/>
          <a:stretch/>
        </p:blipFill>
        <p:spPr>
          <a:xfrm>
            <a:off x="4621475" y="851400"/>
            <a:ext cx="4368302" cy="4292099"/>
          </a:xfrm>
          <a:prstGeom prst="rect">
            <a:avLst/>
          </a:prstGeom>
          <a:noFill/>
          <a:ln>
            <a:noFill/>
          </a:ln>
        </p:spPr>
      </p:pic>
      <p:sp>
        <p:nvSpPr>
          <p:cNvPr id="384" name="Google Shape;384;p18"/>
          <p:cNvSpPr txBox="1"/>
          <p:nvPr/>
        </p:nvSpPr>
        <p:spPr>
          <a:xfrm>
            <a:off x="6045675" y="2553625"/>
            <a:ext cx="1316100" cy="7389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b="1" lang="en" sz="900">
                <a:solidFill>
                  <a:srgbClr val="000000"/>
                </a:solidFill>
                <a:latin typeface="Raleway"/>
                <a:ea typeface="Raleway"/>
                <a:cs typeface="Raleway"/>
                <a:sym typeface="Raleway"/>
              </a:rPr>
              <a:t>Enabling the adoption of open science principles in local communities</a:t>
            </a:r>
            <a:endParaRPr b="1" sz="900">
              <a:latin typeface="Raleway"/>
              <a:ea typeface="Raleway"/>
              <a:cs typeface="Raleway"/>
              <a:sym typeface="Raleway"/>
            </a:endParaRPr>
          </a:p>
        </p:txBody>
      </p:sp>
      <p:sp>
        <p:nvSpPr>
          <p:cNvPr id="385" name="Google Shape;385;p18"/>
          <p:cNvSpPr txBox="1"/>
          <p:nvPr/>
        </p:nvSpPr>
        <p:spPr>
          <a:xfrm>
            <a:off x="5805400" y="3735425"/>
            <a:ext cx="1448700" cy="1015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900">
                <a:solidFill>
                  <a:srgbClr val="FFFFFF"/>
                </a:solidFill>
                <a:latin typeface="Raleway"/>
                <a:ea typeface="Raleway"/>
                <a:cs typeface="Raleway"/>
                <a:sym typeface="Raleway"/>
              </a:rPr>
              <a:t>Online mentoring and training programmes to enable individuals and teams worldwide to learn about and adopt open science practices</a:t>
            </a:r>
            <a:endParaRPr sz="900">
              <a:solidFill>
                <a:srgbClr val="FFFFFF"/>
              </a:solidFill>
              <a:latin typeface="Raleway"/>
              <a:ea typeface="Raleway"/>
              <a:cs typeface="Raleway"/>
              <a:sym typeface="Raleway"/>
            </a:endParaRPr>
          </a:p>
        </p:txBody>
      </p:sp>
      <p:sp>
        <p:nvSpPr>
          <p:cNvPr id="386" name="Google Shape;386;p18"/>
          <p:cNvSpPr txBox="1"/>
          <p:nvPr/>
        </p:nvSpPr>
        <p:spPr>
          <a:xfrm>
            <a:off x="4944400" y="1632788"/>
            <a:ext cx="1593900" cy="877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900">
                <a:solidFill>
                  <a:srgbClr val="000000"/>
                </a:solidFill>
                <a:latin typeface="Raleway"/>
                <a:ea typeface="Raleway"/>
                <a:cs typeface="Raleway"/>
                <a:sym typeface="Raleway"/>
              </a:rPr>
              <a:t>Community-based analyses to inform activities and interventions to increase the adoption of open science principles</a:t>
            </a:r>
            <a:endParaRPr sz="900">
              <a:solidFill>
                <a:srgbClr val="000000"/>
              </a:solidFill>
              <a:latin typeface="Raleway"/>
              <a:ea typeface="Raleway"/>
              <a:cs typeface="Raleway"/>
              <a:sym typeface="Raleway"/>
            </a:endParaRPr>
          </a:p>
        </p:txBody>
      </p:sp>
      <p:sp>
        <p:nvSpPr>
          <p:cNvPr id="387" name="Google Shape;387;p18"/>
          <p:cNvSpPr txBox="1"/>
          <p:nvPr/>
        </p:nvSpPr>
        <p:spPr>
          <a:xfrm>
            <a:off x="5446625" y="1316075"/>
            <a:ext cx="14058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100">
                <a:solidFill>
                  <a:srgbClr val="000000"/>
                </a:solidFill>
                <a:latin typeface="Raleway"/>
                <a:ea typeface="Raleway"/>
                <a:cs typeface="Raleway"/>
                <a:sym typeface="Raleway"/>
              </a:rPr>
              <a:t>Research on open</a:t>
            </a:r>
            <a:endParaRPr sz="1600"/>
          </a:p>
        </p:txBody>
      </p:sp>
      <p:sp>
        <p:nvSpPr>
          <p:cNvPr id="388" name="Google Shape;388;p18"/>
          <p:cNvSpPr txBox="1"/>
          <p:nvPr/>
        </p:nvSpPr>
        <p:spPr>
          <a:xfrm>
            <a:off x="5080225" y="3488525"/>
            <a:ext cx="16959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rgbClr val="FFFFFF"/>
                </a:solidFill>
                <a:latin typeface="Raleway"/>
                <a:ea typeface="Raleway"/>
                <a:cs typeface="Raleway"/>
                <a:sym typeface="Raleway"/>
              </a:rPr>
              <a:t>Open Science Training</a:t>
            </a:r>
            <a:endParaRPr sz="1100"/>
          </a:p>
        </p:txBody>
      </p:sp>
      <p:sp>
        <p:nvSpPr>
          <p:cNvPr id="389" name="Google Shape;389;p18"/>
          <p:cNvSpPr txBox="1"/>
          <p:nvPr/>
        </p:nvSpPr>
        <p:spPr>
          <a:xfrm>
            <a:off x="7375275" y="1780375"/>
            <a:ext cx="14058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100">
                <a:solidFill>
                  <a:srgbClr val="FFFFFF"/>
                </a:solidFill>
                <a:latin typeface="Raleway"/>
                <a:ea typeface="Raleway"/>
                <a:cs typeface="Raleway"/>
                <a:sym typeface="Raleway"/>
              </a:rPr>
              <a:t>Open incubator</a:t>
            </a:r>
            <a:endParaRPr sz="1600">
              <a:solidFill>
                <a:srgbClr val="FFFFFF"/>
              </a:solidFill>
            </a:endParaRPr>
          </a:p>
        </p:txBody>
      </p:sp>
      <p:sp>
        <p:nvSpPr>
          <p:cNvPr id="390" name="Google Shape;390;p18"/>
          <p:cNvSpPr txBox="1"/>
          <p:nvPr/>
        </p:nvSpPr>
        <p:spPr>
          <a:xfrm>
            <a:off x="7446225" y="2041725"/>
            <a:ext cx="1448700" cy="738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 sz="900">
                <a:solidFill>
                  <a:srgbClr val="FFFFFF"/>
                </a:solidFill>
                <a:latin typeface="Raleway"/>
                <a:ea typeface="Raleway"/>
                <a:cs typeface="Raleway"/>
                <a:sym typeface="Raleway"/>
              </a:rPr>
              <a:t>Hands-on support to empower a next generation of open leaders in science</a:t>
            </a:r>
            <a:endParaRPr sz="900">
              <a:solidFill>
                <a:srgbClr val="FFFFFF"/>
              </a:solidFill>
              <a:latin typeface="Raleway"/>
              <a:ea typeface="Raleway"/>
              <a:cs typeface="Raleway"/>
              <a:sym typeface="Raleway"/>
            </a:endParaRPr>
          </a:p>
        </p:txBody>
      </p:sp>
      <p:sp>
        <p:nvSpPr>
          <p:cNvPr id="391" name="Google Shape;391;p18"/>
          <p:cNvSpPr txBox="1"/>
          <p:nvPr>
            <p:ph idx="1" type="body"/>
          </p:nvPr>
        </p:nvSpPr>
        <p:spPr>
          <a:xfrm>
            <a:off x="361175" y="729150"/>
            <a:ext cx="4260300" cy="42417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
                <a:solidFill>
                  <a:srgbClr val="020887"/>
                </a:solidFill>
              </a:rPr>
              <a:t>Open Science Training </a:t>
            </a:r>
            <a:endParaRPr>
              <a:solidFill>
                <a:srgbClr val="020887"/>
              </a:solidFill>
            </a:endParaRPr>
          </a:p>
          <a:p>
            <a:pPr indent="-317500" lvl="0" marL="457200" rtl="0" algn="l">
              <a:lnSpc>
                <a:spcPct val="115000"/>
              </a:lnSpc>
              <a:spcBef>
                <a:spcPts val="1000"/>
              </a:spcBef>
              <a:spcAft>
                <a:spcPts val="0"/>
              </a:spcAft>
              <a:buClr>
                <a:srgbClr val="139D3D"/>
              </a:buClr>
              <a:buSzPts val="1400"/>
              <a:buChar char="-"/>
            </a:pPr>
            <a:r>
              <a:rPr lang="en">
                <a:solidFill>
                  <a:srgbClr val="139D3D"/>
                </a:solidFill>
              </a:rPr>
              <a:t>OLS Seeds ongoing - CZI (2022-2024)</a:t>
            </a:r>
            <a:endParaRPr>
              <a:solidFill>
                <a:srgbClr val="139D3D"/>
              </a:solidFill>
            </a:endParaRPr>
          </a:p>
          <a:p>
            <a:pPr indent="-317500" lvl="0" marL="457200" rtl="0" algn="l">
              <a:lnSpc>
                <a:spcPct val="115000"/>
              </a:lnSpc>
              <a:spcBef>
                <a:spcPts val="0"/>
              </a:spcBef>
              <a:spcAft>
                <a:spcPts val="0"/>
              </a:spcAft>
              <a:buClr>
                <a:srgbClr val="139D3D"/>
              </a:buClr>
              <a:buSzPts val="1400"/>
              <a:buChar char="-"/>
            </a:pPr>
            <a:r>
              <a:rPr lang="en">
                <a:solidFill>
                  <a:srgbClr val="139D3D"/>
                </a:solidFill>
              </a:rPr>
              <a:t>Training with NASA-TOPS (2024-2026)</a:t>
            </a:r>
            <a:endParaRPr>
              <a:solidFill>
                <a:srgbClr val="139D3D"/>
              </a:solidFill>
            </a:endParaRPr>
          </a:p>
          <a:p>
            <a:pPr indent="0" lvl="0" marL="0" rtl="0" algn="l">
              <a:lnSpc>
                <a:spcPct val="115000"/>
              </a:lnSpc>
              <a:spcBef>
                <a:spcPts val="1000"/>
              </a:spcBef>
              <a:spcAft>
                <a:spcPts val="0"/>
              </a:spcAft>
              <a:buNone/>
            </a:pPr>
            <a:r>
              <a:rPr lang="en">
                <a:solidFill>
                  <a:srgbClr val="020887"/>
                </a:solidFill>
              </a:rPr>
              <a:t>Research on Open </a:t>
            </a:r>
            <a:endParaRPr>
              <a:solidFill>
                <a:srgbClr val="020887"/>
              </a:solidFill>
            </a:endParaRPr>
          </a:p>
          <a:p>
            <a:pPr indent="-317500" lvl="0" marL="457200" rtl="0" algn="l">
              <a:lnSpc>
                <a:spcPct val="115000"/>
              </a:lnSpc>
              <a:spcBef>
                <a:spcPts val="1000"/>
              </a:spcBef>
              <a:spcAft>
                <a:spcPts val="0"/>
              </a:spcAft>
              <a:buClr>
                <a:srgbClr val="139D3D"/>
              </a:buClr>
              <a:buSzPts val="1400"/>
              <a:buChar char="-"/>
            </a:pPr>
            <a:r>
              <a:rPr lang="en">
                <a:solidFill>
                  <a:srgbClr val="139D3D"/>
                </a:solidFill>
              </a:rPr>
              <a:t>Impact research (WT)</a:t>
            </a:r>
            <a:endParaRPr>
              <a:solidFill>
                <a:srgbClr val="139D3D"/>
              </a:solidFill>
            </a:endParaRPr>
          </a:p>
          <a:p>
            <a:pPr indent="-317500" lvl="0" marL="457200" rtl="0" algn="l">
              <a:lnSpc>
                <a:spcPct val="115000"/>
              </a:lnSpc>
              <a:spcBef>
                <a:spcPts val="0"/>
              </a:spcBef>
              <a:spcAft>
                <a:spcPts val="0"/>
              </a:spcAft>
              <a:buClr>
                <a:srgbClr val="139D3D"/>
              </a:buClr>
              <a:buSzPts val="1400"/>
              <a:buChar char="-"/>
            </a:pPr>
            <a:r>
              <a:rPr lang="en">
                <a:solidFill>
                  <a:srgbClr val="139D3D"/>
                </a:solidFill>
              </a:rPr>
              <a:t>Widening Participation (Turing)</a:t>
            </a:r>
            <a:endParaRPr>
              <a:solidFill>
                <a:srgbClr val="139D3D"/>
              </a:solidFill>
            </a:endParaRPr>
          </a:p>
          <a:p>
            <a:pPr indent="0" lvl="0" marL="0" rtl="0" algn="l">
              <a:lnSpc>
                <a:spcPct val="115000"/>
              </a:lnSpc>
              <a:spcBef>
                <a:spcPts val="1000"/>
              </a:spcBef>
              <a:spcAft>
                <a:spcPts val="0"/>
              </a:spcAft>
              <a:buNone/>
            </a:pPr>
            <a:r>
              <a:rPr lang="en">
                <a:solidFill>
                  <a:srgbClr val="020887"/>
                </a:solidFill>
              </a:rPr>
              <a:t>Open Incubator</a:t>
            </a:r>
            <a:endParaRPr>
              <a:solidFill>
                <a:srgbClr val="020887"/>
              </a:solidFill>
            </a:endParaRPr>
          </a:p>
          <a:p>
            <a:pPr indent="-317500" lvl="0" marL="457200" rtl="0" algn="l">
              <a:lnSpc>
                <a:spcPct val="115000"/>
              </a:lnSpc>
              <a:spcBef>
                <a:spcPts val="1000"/>
              </a:spcBef>
              <a:spcAft>
                <a:spcPts val="0"/>
              </a:spcAft>
              <a:buClr>
                <a:srgbClr val="139D3D"/>
              </a:buClr>
              <a:buSzPts val="1400"/>
              <a:buChar char="-"/>
            </a:pPr>
            <a:r>
              <a:rPr lang="en">
                <a:solidFill>
                  <a:srgbClr val="139D3D"/>
                </a:solidFill>
              </a:rPr>
              <a:t>OLS-SSI Fellowship (SSI)</a:t>
            </a:r>
            <a:endParaRPr>
              <a:solidFill>
                <a:srgbClr val="139D3D"/>
              </a:solidFill>
            </a:endParaRPr>
          </a:p>
          <a:p>
            <a:pPr indent="-317500" lvl="0" marL="457200" rtl="0" algn="l">
              <a:lnSpc>
                <a:spcPct val="115000"/>
              </a:lnSpc>
              <a:spcBef>
                <a:spcPts val="0"/>
              </a:spcBef>
              <a:spcAft>
                <a:spcPts val="0"/>
              </a:spcAft>
              <a:buClr>
                <a:srgbClr val="139D3D"/>
              </a:buClr>
              <a:buSzPts val="1400"/>
              <a:buChar char="-"/>
            </a:pPr>
            <a:r>
              <a:rPr lang="en">
                <a:solidFill>
                  <a:srgbClr val="139D3D"/>
                </a:solidFill>
              </a:rPr>
              <a:t>Resident Fellows (CZI, Turing)</a:t>
            </a:r>
            <a:endParaRPr>
              <a:solidFill>
                <a:srgbClr val="139D3D"/>
              </a:solidFill>
            </a:endParaRPr>
          </a:p>
          <a:p>
            <a:pPr indent="-317500" lvl="0" marL="457200" rtl="0" algn="l">
              <a:lnSpc>
                <a:spcPct val="115000"/>
              </a:lnSpc>
              <a:spcBef>
                <a:spcPts val="0"/>
              </a:spcBef>
              <a:spcAft>
                <a:spcPts val="0"/>
              </a:spcAft>
              <a:buClr>
                <a:srgbClr val="139D3D"/>
              </a:buClr>
              <a:buSzPts val="1400"/>
              <a:buChar char="-"/>
            </a:pPr>
            <a:r>
              <a:rPr lang="en">
                <a:solidFill>
                  <a:srgbClr val="139D3D"/>
                </a:solidFill>
              </a:rPr>
              <a:t>Catalyst (cross community + Africa &amp; LatAM)</a:t>
            </a:r>
            <a:endParaRPr>
              <a:solidFill>
                <a:srgbClr val="139D3D"/>
              </a:solidFill>
            </a:endParaRPr>
          </a:p>
          <a:p>
            <a:pPr indent="0" lvl="0" marL="0" rtl="0" algn="l">
              <a:lnSpc>
                <a:spcPct val="115000"/>
              </a:lnSpc>
              <a:spcBef>
                <a:spcPts val="1000"/>
              </a:spcBef>
              <a:spcAft>
                <a:spcPts val="0"/>
              </a:spcAft>
              <a:buNone/>
            </a:pPr>
            <a:r>
              <a:rPr lang="en">
                <a:solidFill>
                  <a:srgbClr val="020887"/>
                </a:solidFill>
              </a:rPr>
              <a:t>OLS Community </a:t>
            </a:r>
            <a:r>
              <a:rPr lang="en">
                <a:solidFill>
                  <a:srgbClr val="020887"/>
                </a:solidFill>
              </a:rPr>
              <a:t>Governance</a:t>
            </a:r>
            <a:endParaRPr>
              <a:solidFill>
                <a:srgbClr val="020887"/>
              </a:solidFill>
            </a:endParaRPr>
          </a:p>
          <a:p>
            <a:pPr indent="-317500" lvl="0" marL="457200" rtl="0" algn="l">
              <a:lnSpc>
                <a:spcPct val="115000"/>
              </a:lnSpc>
              <a:spcBef>
                <a:spcPts val="1000"/>
              </a:spcBef>
              <a:spcAft>
                <a:spcPts val="0"/>
              </a:spcAft>
              <a:buClr>
                <a:srgbClr val="139D3D"/>
              </a:buClr>
              <a:buSzPts val="1400"/>
              <a:buChar char="-"/>
            </a:pPr>
            <a:r>
              <a:rPr lang="en">
                <a:solidFill>
                  <a:srgbClr val="139D3D"/>
                </a:solidFill>
              </a:rPr>
              <a:t>CZI (formalise leadership)</a:t>
            </a:r>
            <a:endParaRPr>
              <a:solidFill>
                <a:srgbClr val="139D3D"/>
              </a:solidFill>
            </a:endParaRPr>
          </a:p>
          <a:p>
            <a:pPr indent="-317500" lvl="0" marL="457200" rtl="0" algn="l">
              <a:lnSpc>
                <a:spcPct val="115000"/>
              </a:lnSpc>
              <a:spcBef>
                <a:spcPts val="0"/>
              </a:spcBef>
              <a:spcAft>
                <a:spcPts val="0"/>
              </a:spcAft>
              <a:buClr>
                <a:srgbClr val="139D3D"/>
              </a:buClr>
              <a:buSzPts val="1400"/>
              <a:buChar char="-"/>
            </a:pPr>
            <a:r>
              <a:rPr lang="en">
                <a:solidFill>
                  <a:srgbClr val="139D3D"/>
                </a:solidFill>
              </a:rPr>
              <a:t>WT, IOI (pending approval)</a:t>
            </a:r>
            <a:endParaRPr>
              <a:solidFill>
                <a:srgbClr val="139D3D"/>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